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8" d="100"/>
          <a:sy n="78" d="100"/>
        </p:scale>
        <p:origin x="-562" y="43"/>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20480848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73008dfc0a_2_1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73008dfc0a_2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With the bottom of the fraction disappearing entirely by becoming one, do you think it is important to involve this step.</a:t>
            </a:r>
            <a:endParaRPr/>
          </a:p>
          <a:p>
            <a:pPr marL="0" lvl="0" indent="0" algn="l" rtl="0">
              <a:spcBef>
                <a:spcPts val="0"/>
              </a:spcBef>
              <a:spcAft>
                <a:spcPts val="0"/>
              </a:spcAft>
              <a:buNone/>
            </a:pPr>
            <a:r>
              <a:rPr lang="en" u="sng">
                <a:solidFill>
                  <a:srgbClr val="FF0000"/>
                </a:solidFill>
              </a:rPr>
              <a:t>Answer Here</a:t>
            </a:r>
            <a:endParaRPr u="sng">
              <a:solidFill>
                <a:srgbClr val="FF0000"/>
              </a:solidFill>
            </a:endParaRPr>
          </a:p>
          <a:p>
            <a:pPr marL="0" lvl="0" indent="0" algn="l" rtl="0">
              <a:spcBef>
                <a:spcPts val="0"/>
              </a:spcBef>
              <a:spcAft>
                <a:spcPts val="0"/>
              </a:spcAft>
              <a:buNone/>
            </a:pPr>
            <a:r>
              <a:rPr lang="en"/>
              <a:t>Why do you think this?</a:t>
            </a:r>
            <a:endParaRPr/>
          </a:p>
          <a:p>
            <a:pPr marL="0" lvl="0" indent="0" algn="l" rtl="0">
              <a:spcBef>
                <a:spcPts val="0"/>
              </a:spcBef>
              <a:spcAft>
                <a:spcPts val="0"/>
              </a:spcAft>
              <a:buNone/>
            </a:pPr>
            <a:r>
              <a:rPr lang="en" u="sng">
                <a:solidFill>
                  <a:srgbClr val="FF0000"/>
                </a:solidFill>
              </a:rPr>
              <a:t>Answer Here</a:t>
            </a:r>
            <a:endParaRPr u="sng">
              <a:solidFill>
                <a:srgbClr val="FF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83ea1d17c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 name="Google Shape;217;g83ea1d17c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Would you rather do the hidden step or would you skip it? Why would you make that choice?</a:t>
            </a:r>
            <a:endParaRPr/>
          </a:p>
          <a:p>
            <a:pPr marL="0" lvl="0" indent="0" algn="l" rtl="0">
              <a:spcBef>
                <a:spcPts val="0"/>
              </a:spcBef>
              <a:spcAft>
                <a:spcPts val="0"/>
              </a:spcAft>
              <a:buNone/>
            </a:pPr>
            <a:r>
              <a:rPr lang="en" u="sng">
                <a:solidFill>
                  <a:srgbClr val="FF0000"/>
                </a:solidFill>
              </a:rPr>
              <a:t>Answer Here</a:t>
            </a:r>
            <a:endParaRPr u="sng">
              <a:solidFill>
                <a:srgbClr val="FF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83ea1d17c3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1" name="Google Shape;241;g83ea1d17c3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Why does 21/16 change to 1 5/16?</a:t>
            </a:r>
            <a:endParaRPr/>
          </a:p>
          <a:p>
            <a:pPr marL="0" lvl="0" indent="0" algn="l" rtl="0">
              <a:spcBef>
                <a:spcPts val="0"/>
              </a:spcBef>
              <a:spcAft>
                <a:spcPts val="0"/>
              </a:spcAft>
              <a:buNone/>
            </a:pPr>
            <a:r>
              <a:rPr lang="en" u="sng">
                <a:solidFill>
                  <a:srgbClr val="FF0000"/>
                </a:solidFill>
              </a:rPr>
              <a:t>Answer Here</a:t>
            </a:r>
            <a:endParaRPr u="sng">
              <a:solidFill>
                <a:srgbClr val="FF0000"/>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g83ea1d17c3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3" name="Google Shape;273;g83ea1d17c3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83ea1d150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9" name="Google Shape;279;g83ea1d150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rgbClr val="FF0000"/>
                </a:solidFill>
              </a:rPr>
              <a:t>Write two questions you have</a:t>
            </a:r>
            <a:endParaRPr u="sng">
              <a:solidFill>
                <a:srgbClr val="FF0000"/>
              </a:solidFill>
            </a:endParaRPr>
          </a:p>
          <a:p>
            <a:pPr marL="0" lvl="0" indent="0" algn="l" rtl="0">
              <a:spcBef>
                <a:spcPts val="0"/>
              </a:spcBef>
              <a:spcAft>
                <a:spcPts val="0"/>
              </a:spcAft>
              <a:buNone/>
            </a:pPr>
            <a:endParaRPr u="sng">
              <a:solidFill>
                <a:srgbClr val="FF0000"/>
              </a:solidFill>
            </a:endParaRPr>
          </a:p>
          <a:p>
            <a:pPr marL="0" lvl="0" indent="0" algn="l" rtl="0">
              <a:spcBef>
                <a:spcPts val="0"/>
              </a:spcBef>
              <a:spcAft>
                <a:spcPts val="0"/>
              </a:spcAft>
              <a:buNone/>
            </a:pPr>
            <a:r>
              <a:rPr lang="en" u="sng">
                <a:solidFill>
                  <a:srgbClr val="FF0000"/>
                </a:solidFill>
              </a:rPr>
              <a:t>Additional comments or thoughts</a:t>
            </a:r>
            <a:endParaRPr u="sng">
              <a:solidFill>
                <a:srgbClr val="FF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73008dfbef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73008dfbef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73008dfc0a_2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73008dfc0a_2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Solve for the greatest common factor.</a:t>
            </a:r>
            <a:endParaRPr/>
          </a:p>
          <a:p>
            <a:pPr marL="0" lvl="0" indent="0" algn="l" rtl="0">
              <a:spcBef>
                <a:spcPts val="0"/>
              </a:spcBef>
              <a:spcAft>
                <a:spcPts val="0"/>
              </a:spcAft>
              <a:buNone/>
            </a:pPr>
            <a:r>
              <a:rPr lang="en" u="sng">
                <a:solidFill>
                  <a:srgbClr val="FF0000"/>
                </a:solidFill>
              </a:rPr>
              <a:t>Answer Here</a:t>
            </a:r>
            <a:endParaRPr u="sng">
              <a:solidFill>
                <a:srgbClr val="FF0000"/>
              </a:solidFill>
            </a:endParaRPr>
          </a:p>
          <a:p>
            <a:pPr marL="0" lvl="0" indent="0" algn="l" rtl="0">
              <a:spcBef>
                <a:spcPts val="0"/>
              </a:spcBef>
              <a:spcAft>
                <a:spcPts val="0"/>
              </a:spcAft>
              <a:buNone/>
            </a:pPr>
            <a:endParaRPr u="sng">
              <a:solidFill>
                <a:srgbClr val="FF0000"/>
              </a:solidFill>
            </a:endParaRPr>
          </a:p>
          <a:p>
            <a:pPr marL="0" lvl="0" indent="0" algn="l" rtl="0">
              <a:spcBef>
                <a:spcPts val="0"/>
              </a:spcBef>
              <a:spcAft>
                <a:spcPts val="0"/>
              </a:spcAft>
              <a:buNone/>
            </a:pPr>
            <a:r>
              <a:rPr lang="en"/>
              <a:t>What is the simplest form of 96/288?</a:t>
            </a:r>
            <a:endParaRPr/>
          </a:p>
          <a:p>
            <a:pPr marL="0" lvl="0" indent="0" algn="l" rtl="0">
              <a:spcBef>
                <a:spcPts val="0"/>
              </a:spcBef>
              <a:spcAft>
                <a:spcPts val="0"/>
              </a:spcAft>
              <a:buNone/>
            </a:pPr>
            <a:r>
              <a:rPr lang="en" u="sng">
                <a:solidFill>
                  <a:srgbClr val="FF0000"/>
                </a:solidFill>
              </a:rPr>
              <a:t>Answer Here</a:t>
            </a:r>
            <a:endParaRPr u="sng">
              <a:solidFill>
                <a:srgbClr val="FF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7fdfab2a0f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7fdfab2a0f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Can you simplify 2/6? If yes what is its simplest form?</a:t>
            </a:r>
            <a:endParaRPr/>
          </a:p>
          <a:p>
            <a:pPr marL="0" lvl="0" indent="0" algn="l" rtl="0">
              <a:spcBef>
                <a:spcPts val="0"/>
              </a:spcBef>
              <a:spcAft>
                <a:spcPts val="0"/>
              </a:spcAft>
              <a:buNone/>
            </a:pPr>
            <a:r>
              <a:rPr lang="en" u="sng">
                <a:solidFill>
                  <a:srgbClr val="FF0000"/>
                </a:solidFill>
              </a:rPr>
              <a:t>Answer Here</a:t>
            </a:r>
            <a:endParaRPr u="sng">
              <a:solidFill>
                <a:srgbClr val="FF0000"/>
              </a:solidFill>
            </a:endParaRPr>
          </a:p>
          <a:p>
            <a:pPr marL="0" lvl="0" indent="0" algn="l" rtl="0">
              <a:spcBef>
                <a:spcPts val="0"/>
              </a:spcBef>
              <a:spcAft>
                <a:spcPts val="0"/>
              </a:spcAft>
              <a:buNone/>
            </a:pPr>
            <a:endParaRPr u="sng">
              <a:solidFill>
                <a:srgbClr val="FF0000"/>
              </a:solidFill>
            </a:endParaRPr>
          </a:p>
          <a:p>
            <a:pPr marL="0" lvl="0" indent="0" algn="l" rtl="0">
              <a:spcBef>
                <a:spcPts val="0"/>
              </a:spcBef>
              <a:spcAft>
                <a:spcPts val="0"/>
              </a:spcAft>
              <a:buNone/>
            </a:pPr>
            <a:r>
              <a:rPr lang="en"/>
              <a:t>What is the simplest form of those fractions multiplied together?</a:t>
            </a:r>
            <a:endParaRPr/>
          </a:p>
          <a:p>
            <a:pPr marL="0" lvl="0" indent="0" algn="l" rtl="0">
              <a:spcBef>
                <a:spcPts val="0"/>
              </a:spcBef>
              <a:spcAft>
                <a:spcPts val="0"/>
              </a:spcAft>
              <a:buNone/>
            </a:pPr>
            <a:r>
              <a:rPr lang="en" u="sng">
                <a:solidFill>
                  <a:srgbClr val="FF0000"/>
                </a:solidFill>
              </a:rPr>
              <a:t>Answer Here</a:t>
            </a:r>
            <a:endParaRPr u="sng">
              <a:solidFill>
                <a:srgbClr val="FF0000"/>
              </a:solidFill>
            </a:endParaRPr>
          </a:p>
          <a:p>
            <a:pPr marL="0" lvl="0" indent="0" algn="l" rtl="0">
              <a:spcBef>
                <a:spcPts val="0"/>
              </a:spcBef>
              <a:spcAft>
                <a:spcPts val="0"/>
              </a:spcAft>
              <a:buNone/>
            </a:pPr>
            <a:endParaRPr u="sng">
              <a:solidFill>
                <a:srgbClr val="FF0000"/>
              </a:solidFill>
            </a:endParaRPr>
          </a:p>
          <a:p>
            <a:pPr marL="0" lvl="0" indent="0" algn="l" rtl="0">
              <a:spcBef>
                <a:spcPts val="0"/>
              </a:spcBef>
              <a:spcAft>
                <a:spcPts val="0"/>
              </a:spcAft>
              <a:buNone/>
            </a:pPr>
            <a:r>
              <a:rPr lang="en"/>
              <a:t>Did it match the simplest form of 98/288?</a:t>
            </a:r>
            <a:endParaRPr/>
          </a:p>
          <a:p>
            <a:pPr marL="0" lvl="0" indent="0" algn="l" rtl="0">
              <a:spcBef>
                <a:spcPts val="0"/>
              </a:spcBef>
              <a:spcAft>
                <a:spcPts val="0"/>
              </a:spcAft>
              <a:buNone/>
            </a:pPr>
            <a:r>
              <a:rPr lang="en" u="sng">
                <a:solidFill>
                  <a:srgbClr val="FF0000"/>
                </a:solidFill>
              </a:rPr>
              <a:t>Answer Here</a:t>
            </a:r>
            <a:endParaRPr u="sng">
              <a:solidFill>
                <a:srgbClr val="FF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73008dfc0a_2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73008dfc0a_2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73008dfc0a_2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73008dfc0a_2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the reciprocal of 3/4 ?</a:t>
            </a:r>
            <a:endParaRPr/>
          </a:p>
          <a:p>
            <a:pPr marL="0" lvl="0" indent="0" algn="l" rtl="0">
              <a:spcBef>
                <a:spcPts val="0"/>
              </a:spcBef>
              <a:spcAft>
                <a:spcPts val="0"/>
              </a:spcAft>
              <a:buNone/>
            </a:pPr>
            <a:r>
              <a:rPr lang="en" u="sng">
                <a:solidFill>
                  <a:srgbClr val="FF0000"/>
                </a:solidFill>
              </a:rPr>
              <a:t>Answer Here</a:t>
            </a:r>
            <a:endParaRPr u="sng">
              <a:solidFill>
                <a:srgbClr val="FF0000"/>
              </a:solidFill>
            </a:endParaRPr>
          </a:p>
          <a:p>
            <a:pPr marL="0" lvl="0" indent="0" algn="l" rtl="0">
              <a:spcBef>
                <a:spcPts val="0"/>
              </a:spcBef>
              <a:spcAft>
                <a:spcPts val="0"/>
              </a:spcAft>
              <a:buNone/>
            </a:pPr>
            <a:endParaRPr u="sng">
              <a:solidFill>
                <a:srgbClr val="FF0000"/>
              </a:solidFill>
            </a:endParaRPr>
          </a:p>
          <a:p>
            <a:pPr marL="0" lvl="0" indent="0" algn="l" rtl="0">
              <a:spcBef>
                <a:spcPts val="0"/>
              </a:spcBef>
              <a:spcAft>
                <a:spcPts val="0"/>
              </a:spcAft>
              <a:buNone/>
            </a:pPr>
            <a:r>
              <a:rPr lang="en"/>
              <a:t>What do you notice with the two reciprocals you found so far?</a:t>
            </a:r>
            <a:endParaRPr/>
          </a:p>
          <a:p>
            <a:pPr marL="0" lvl="0" indent="0" algn="l" rtl="0">
              <a:spcBef>
                <a:spcPts val="0"/>
              </a:spcBef>
              <a:spcAft>
                <a:spcPts val="0"/>
              </a:spcAft>
              <a:buNone/>
            </a:pPr>
            <a:r>
              <a:rPr lang="en" u="sng">
                <a:solidFill>
                  <a:srgbClr val="FF0000"/>
                </a:solidFill>
              </a:rPr>
              <a:t>Answer Here</a:t>
            </a:r>
            <a:endParaRPr u="sng">
              <a:solidFill>
                <a:srgbClr val="FF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7fdfab2a0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7fdfab2a0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73008dfc0a_2_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73008dfc0a_2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do you think we could do to remove the fractions from our numerator and denominator to change this fraction to simplest form?</a:t>
            </a:r>
            <a:endParaRPr/>
          </a:p>
          <a:p>
            <a:pPr marL="0" lvl="0" indent="0" algn="l" rtl="0">
              <a:spcBef>
                <a:spcPts val="0"/>
              </a:spcBef>
              <a:spcAft>
                <a:spcPts val="0"/>
              </a:spcAft>
              <a:buNone/>
            </a:pPr>
            <a:r>
              <a:rPr lang="en" u="sng">
                <a:solidFill>
                  <a:srgbClr val="FF0000"/>
                </a:solidFill>
              </a:rPr>
              <a:t>Answer Here</a:t>
            </a:r>
            <a:endParaRPr u="sng">
              <a:solidFill>
                <a:srgbClr val="FF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73008dfc0a_2_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73008dfc0a_2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How do we make the denominator 1? </a:t>
            </a:r>
            <a:endParaRPr/>
          </a:p>
          <a:p>
            <a:pPr marL="0" lvl="0" indent="0" algn="l" rtl="0">
              <a:spcBef>
                <a:spcPts val="0"/>
              </a:spcBef>
              <a:spcAft>
                <a:spcPts val="0"/>
              </a:spcAft>
              <a:buNone/>
            </a:pPr>
            <a:r>
              <a:rPr lang="en" u="sng">
                <a:solidFill>
                  <a:srgbClr val="FF0000"/>
                </a:solidFill>
              </a:rPr>
              <a:t>Answer Here</a:t>
            </a:r>
            <a:endParaRPr u="sng">
              <a:solidFill>
                <a:srgbClr val="FF0000"/>
              </a:solidFill>
            </a:endParaRPr>
          </a:p>
          <a:p>
            <a:pPr marL="0" lvl="0" indent="0" algn="l" rtl="0">
              <a:spcBef>
                <a:spcPts val="0"/>
              </a:spcBef>
              <a:spcAft>
                <a:spcPts val="0"/>
              </a:spcAft>
              <a:buNone/>
            </a:pPr>
            <a:endParaRPr u="sng"/>
          </a:p>
          <a:p>
            <a:pPr marL="0" lvl="0" indent="0" algn="l" rtl="0">
              <a:spcBef>
                <a:spcPts val="0"/>
              </a:spcBef>
              <a:spcAft>
                <a:spcPts val="0"/>
              </a:spcAft>
              <a:buNone/>
            </a:pPr>
            <a:endParaRPr u="sn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a:blip r:embed="rId13">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240975"/>
            <a:ext cx="8520600" cy="1119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b="1">
                <a:solidFill>
                  <a:srgbClr val="FFFFFF"/>
                </a:solidFill>
              </a:rPr>
              <a:t>6.NS.1 part 2</a:t>
            </a:r>
            <a:endParaRPr b="1">
              <a:solidFill>
                <a:srgbClr val="FFFFFF"/>
              </a:solidFill>
            </a:endParaRPr>
          </a:p>
        </p:txBody>
      </p:sp>
      <p:sp>
        <p:nvSpPr>
          <p:cNvPr id="55" name="Google Shape;55;p13"/>
          <p:cNvSpPr txBox="1">
            <a:spLocks noGrp="1"/>
          </p:cNvSpPr>
          <p:nvPr>
            <p:ph type="subTitle" idx="1"/>
          </p:nvPr>
        </p:nvSpPr>
        <p:spPr>
          <a:xfrm>
            <a:off x="386700" y="1205350"/>
            <a:ext cx="4349700" cy="1227000"/>
          </a:xfrm>
          <a:prstGeom prst="rect">
            <a:avLst/>
          </a:prstGeom>
          <a:noFill/>
        </p:spPr>
        <p:txBody>
          <a:bodyPr spcFirstLastPara="1" wrap="square" lIns="91425" tIns="91425" rIns="91425" bIns="91425" anchor="t" anchorCtr="0">
            <a:noAutofit/>
          </a:bodyPr>
          <a:lstStyle/>
          <a:p>
            <a:pPr marL="0" lvl="0" indent="0" algn="ctr" rtl="0">
              <a:spcBef>
                <a:spcPts val="0"/>
              </a:spcBef>
              <a:spcAft>
                <a:spcPts val="0"/>
              </a:spcAft>
              <a:buNone/>
            </a:pPr>
            <a:r>
              <a:rPr lang="en" b="1">
                <a:solidFill>
                  <a:srgbClr val="F3F3F3"/>
                </a:solidFill>
              </a:rPr>
              <a:t>Goal </a:t>
            </a:r>
            <a:endParaRPr b="1">
              <a:solidFill>
                <a:srgbClr val="F3F3F3"/>
              </a:solidFill>
            </a:endParaRPr>
          </a:p>
          <a:p>
            <a:pPr marL="0" lvl="0" indent="0" algn="ctr" rtl="0">
              <a:spcBef>
                <a:spcPts val="0"/>
              </a:spcBef>
              <a:spcAft>
                <a:spcPts val="0"/>
              </a:spcAft>
              <a:buNone/>
            </a:pPr>
            <a:r>
              <a:rPr lang="en" b="1">
                <a:solidFill>
                  <a:srgbClr val="F3F3F3"/>
                </a:solidFill>
              </a:rPr>
              <a:t>I can divide fractions!</a:t>
            </a:r>
            <a:endParaRPr b="1">
              <a:solidFill>
                <a:srgbClr val="F3F3F3"/>
              </a:solidFill>
            </a:endParaRPr>
          </a:p>
          <a:p>
            <a:pPr marL="0" lvl="0" indent="0" algn="ctr" rtl="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FFFFFF"/>
                </a:solidFill>
              </a:rPr>
              <a:t>Dividing Fractions</a:t>
            </a:r>
            <a:endParaRPr>
              <a:solidFill>
                <a:srgbClr val="FFFFFF"/>
              </a:solidFill>
            </a:endParaRPr>
          </a:p>
        </p:txBody>
      </p:sp>
      <p:sp>
        <p:nvSpPr>
          <p:cNvPr id="206" name="Google Shape;206;p22"/>
          <p:cNvSpPr txBox="1">
            <a:spLocks noGrp="1"/>
          </p:cNvSpPr>
          <p:nvPr>
            <p:ph type="body" idx="1"/>
          </p:nvPr>
        </p:nvSpPr>
        <p:spPr>
          <a:xfrm>
            <a:off x="311700" y="1152475"/>
            <a:ext cx="8520600" cy="752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FFFFFF"/>
                </a:solidFill>
              </a:rPr>
              <a:t>Now we need to multiply by the reciprocal of the fraction in the denominator. With the rules of fractions what you do to the bottom you must do to the top.</a:t>
            </a:r>
            <a:endParaRPr>
              <a:solidFill>
                <a:srgbClr val="FFFFFF"/>
              </a:solidFill>
            </a:endParaRPr>
          </a:p>
        </p:txBody>
      </p:sp>
      <p:cxnSp>
        <p:nvCxnSpPr>
          <p:cNvPr id="207" name="Google Shape;207;p22"/>
          <p:cNvCxnSpPr/>
          <p:nvPr/>
        </p:nvCxnSpPr>
        <p:spPr>
          <a:xfrm>
            <a:off x="888800" y="1984688"/>
            <a:ext cx="0" cy="0"/>
          </a:xfrm>
          <a:prstGeom prst="straightConnector1">
            <a:avLst/>
          </a:prstGeom>
          <a:noFill/>
          <a:ln w="9525" cap="flat" cmpd="sng">
            <a:solidFill>
              <a:schemeClr val="dk2"/>
            </a:solidFill>
            <a:prstDash val="solid"/>
            <a:round/>
            <a:headEnd type="none" w="med" len="med"/>
            <a:tailEnd type="none" w="med" len="med"/>
          </a:ln>
        </p:spPr>
      </p:cxnSp>
      <p:sp>
        <p:nvSpPr>
          <p:cNvPr id="208" name="Google Shape;208;p22"/>
          <p:cNvSpPr txBox="1"/>
          <p:nvPr/>
        </p:nvSpPr>
        <p:spPr>
          <a:xfrm>
            <a:off x="516600" y="1984688"/>
            <a:ext cx="1519500" cy="72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rgbClr val="FFFFFF"/>
                </a:solidFill>
              </a:rPr>
              <a:t>⅓ x 8/1</a:t>
            </a:r>
            <a:endParaRPr sz="3000">
              <a:solidFill>
                <a:srgbClr val="FFFFFF"/>
              </a:solidFill>
            </a:endParaRPr>
          </a:p>
        </p:txBody>
      </p:sp>
      <p:sp>
        <p:nvSpPr>
          <p:cNvPr id="209" name="Google Shape;209;p22"/>
          <p:cNvSpPr txBox="1"/>
          <p:nvPr/>
        </p:nvSpPr>
        <p:spPr>
          <a:xfrm>
            <a:off x="516600" y="2586125"/>
            <a:ext cx="16158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rgbClr val="FFFFFF"/>
                </a:solidFill>
              </a:rPr>
              <a:t>⅛ x 8/1</a:t>
            </a:r>
            <a:endParaRPr sz="3000">
              <a:solidFill>
                <a:srgbClr val="FFFFFF"/>
              </a:solidFill>
            </a:endParaRPr>
          </a:p>
        </p:txBody>
      </p:sp>
      <p:cxnSp>
        <p:nvCxnSpPr>
          <p:cNvPr id="210" name="Google Shape;210;p22"/>
          <p:cNvCxnSpPr/>
          <p:nvPr/>
        </p:nvCxnSpPr>
        <p:spPr>
          <a:xfrm rot="10800000">
            <a:off x="596700" y="2571750"/>
            <a:ext cx="1287000" cy="0"/>
          </a:xfrm>
          <a:prstGeom prst="straightConnector1">
            <a:avLst/>
          </a:prstGeom>
          <a:noFill/>
          <a:ln w="38100" cap="flat" cmpd="sng">
            <a:solidFill>
              <a:srgbClr val="4A86E8"/>
            </a:solidFill>
            <a:prstDash val="solid"/>
            <a:round/>
            <a:headEnd type="none" w="med" len="med"/>
            <a:tailEnd type="none" w="med" len="med"/>
          </a:ln>
        </p:spPr>
      </p:cxnSp>
      <p:sp>
        <p:nvSpPr>
          <p:cNvPr id="211" name="Google Shape;211;p22"/>
          <p:cNvSpPr txBox="1"/>
          <p:nvPr/>
        </p:nvSpPr>
        <p:spPr>
          <a:xfrm>
            <a:off x="2325275" y="2586125"/>
            <a:ext cx="32253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The bottom of the fraction disappears</a:t>
            </a:r>
            <a:endParaRPr>
              <a:solidFill>
                <a:srgbClr val="FFFFFF"/>
              </a:solidFill>
            </a:endParaRPr>
          </a:p>
          <a:p>
            <a:pPr marL="0" lvl="0" indent="0" algn="l" rtl="0">
              <a:spcBef>
                <a:spcPts val="0"/>
              </a:spcBef>
              <a:spcAft>
                <a:spcPts val="0"/>
              </a:spcAft>
              <a:buNone/>
            </a:pPr>
            <a:r>
              <a:rPr lang="en">
                <a:solidFill>
                  <a:srgbClr val="FFFFFF"/>
                </a:solidFill>
              </a:rPr>
              <a:t>because  it becomes 1.</a:t>
            </a:r>
            <a:endParaRPr>
              <a:solidFill>
                <a:srgbClr val="FFFFFF"/>
              </a:solidFill>
            </a:endParaRPr>
          </a:p>
        </p:txBody>
      </p:sp>
      <p:cxnSp>
        <p:nvCxnSpPr>
          <p:cNvPr id="212" name="Google Shape;212;p22"/>
          <p:cNvCxnSpPr>
            <a:stCxn id="211" idx="1"/>
          </p:cNvCxnSpPr>
          <p:nvPr/>
        </p:nvCxnSpPr>
        <p:spPr>
          <a:xfrm flipH="1">
            <a:off x="1907375" y="2946125"/>
            <a:ext cx="417900" cy="32700"/>
          </a:xfrm>
          <a:prstGeom prst="straightConnector1">
            <a:avLst/>
          </a:prstGeom>
          <a:noFill/>
          <a:ln w="9525" cap="flat" cmpd="sng">
            <a:solidFill>
              <a:srgbClr val="FFFFFF"/>
            </a:solidFill>
            <a:prstDash val="solid"/>
            <a:round/>
            <a:headEnd type="none" w="med" len="med"/>
            <a:tailEnd type="triangle" w="med" len="med"/>
          </a:ln>
        </p:spPr>
      </p:cxnSp>
      <p:cxnSp>
        <p:nvCxnSpPr>
          <p:cNvPr id="213" name="Google Shape;213;p22"/>
          <p:cNvCxnSpPr>
            <a:stCxn id="208" idx="3"/>
            <a:endCxn id="208" idx="3"/>
          </p:cNvCxnSpPr>
          <p:nvPr/>
        </p:nvCxnSpPr>
        <p:spPr>
          <a:xfrm>
            <a:off x="2036100" y="2345438"/>
            <a:ext cx="0" cy="0"/>
          </a:xfrm>
          <a:prstGeom prst="straightConnector1">
            <a:avLst/>
          </a:prstGeom>
          <a:noFill/>
          <a:ln w="9525" cap="flat" cmpd="sng">
            <a:solidFill>
              <a:schemeClr val="dk2"/>
            </a:solidFill>
            <a:prstDash val="solid"/>
            <a:round/>
            <a:headEnd type="none" w="med" len="med"/>
            <a:tailEnd type="triangle" w="med" len="med"/>
          </a:ln>
        </p:spPr>
      </p:cxnSp>
      <p:sp>
        <p:nvSpPr>
          <p:cNvPr id="214" name="Google Shape;214;p22"/>
          <p:cNvSpPr txBox="1"/>
          <p:nvPr/>
        </p:nvSpPr>
        <p:spPr>
          <a:xfrm>
            <a:off x="311700" y="3461150"/>
            <a:ext cx="84000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a:solidFill>
                  <a:srgbClr val="9900FF"/>
                </a:solidFill>
                <a:highlight>
                  <a:srgbClr val="FFFF00"/>
                </a:highlight>
              </a:rPr>
              <a:t>This leaves only the first fraction multiplied by the reciprocal of the second fraction.</a:t>
            </a:r>
            <a:endParaRPr sz="2400">
              <a:solidFill>
                <a:srgbClr val="9900FF"/>
              </a:solidFill>
              <a:highlight>
                <a:srgbClr val="FFFF00"/>
              </a:highligh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23"/>
          <p:cNvSpPr/>
          <p:nvPr/>
        </p:nvSpPr>
        <p:spPr>
          <a:xfrm>
            <a:off x="183125" y="2571750"/>
            <a:ext cx="6439200" cy="1682400"/>
          </a:xfrm>
          <a:prstGeom prst="rect">
            <a:avLst/>
          </a:prstGeom>
          <a:solidFill>
            <a:srgbClr val="00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23"/>
          <p:cNvSpPr txBox="1">
            <a:spLocks noGrp="1"/>
          </p:cNvSpPr>
          <p:nvPr>
            <p:ph type="title"/>
          </p:nvPr>
        </p:nvSpPr>
        <p:spPr>
          <a:xfrm>
            <a:off x="311700" y="1402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FFFFFF"/>
                </a:solidFill>
              </a:rPr>
              <a:t>Dividing fractions</a:t>
            </a:r>
            <a:endParaRPr>
              <a:solidFill>
                <a:srgbClr val="FFFFFF"/>
              </a:solidFill>
            </a:endParaRPr>
          </a:p>
        </p:txBody>
      </p:sp>
      <p:sp>
        <p:nvSpPr>
          <p:cNvPr id="221" name="Google Shape;221;p23"/>
          <p:cNvSpPr txBox="1">
            <a:spLocks noGrp="1"/>
          </p:cNvSpPr>
          <p:nvPr>
            <p:ph type="body" idx="1"/>
          </p:nvPr>
        </p:nvSpPr>
        <p:spPr>
          <a:xfrm>
            <a:off x="183125" y="560525"/>
            <a:ext cx="8520600" cy="1168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In math it is important to know what is happening but saving time and work is always preferred especially when solving large complex equations. We know that if we are dividing fractions, then it is equivalent (the same) to multiplying by the reciprocal. This will work with any fractions you are using.</a:t>
            </a:r>
            <a:endParaRPr>
              <a:solidFill>
                <a:srgbClr val="FFFFFF"/>
              </a:solidFill>
            </a:endParaRPr>
          </a:p>
          <a:p>
            <a:pPr marL="0" lvl="0" indent="0" algn="l" rtl="0">
              <a:spcBef>
                <a:spcPts val="1600"/>
              </a:spcBef>
              <a:spcAft>
                <a:spcPts val="1600"/>
              </a:spcAft>
              <a:buNone/>
            </a:pPr>
            <a:r>
              <a:rPr lang="en">
                <a:solidFill>
                  <a:srgbClr val="FFFFFF"/>
                </a:solidFill>
              </a:rPr>
              <a:t> So ⅓ ÷ ⅛ = ⅓ x 8/1 </a:t>
            </a:r>
            <a:endParaRPr>
              <a:solidFill>
                <a:srgbClr val="FFFFFF"/>
              </a:solidFill>
            </a:endParaRPr>
          </a:p>
        </p:txBody>
      </p:sp>
      <p:sp>
        <p:nvSpPr>
          <p:cNvPr id="222" name="Google Shape;222;p23"/>
          <p:cNvSpPr txBox="1"/>
          <p:nvPr/>
        </p:nvSpPr>
        <p:spPr>
          <a:xfrm>
            <a:off x="311700" y="2595550"/>
            <a:ext cx="31815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00"/>
                </a:solidFill>
              </a:rPr>
              <a:t>When we multiply it out this happens.</a:t>
            </a:r>
            <a:endParaRPr>
              <a:solidFill>
                <a:srgbClr val="FFFF00"/>
              </a:solidFill>
            </a:endParaRPr>
          </a:p>
        </p:txBody>
      </p:sp>
      <p:sp>
        <p:nvSpPr>
          <p:cNvPr id="223" name="Google Shape;223;p23"/>
          <p:cNvSpPr txBox="1"/>
          <p:nvPr/>
        </p:nvSpPr>
        <p:spPr>
          <a:xfrm>
            <a:off x="375525" y="2941700"/>
            <a:ext cx="5358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00FFFF"/>
                </a:solidFill>
              </a:rPr>
              <a:t>1</a:t>
            </a:r>
            <a:endParaRPr sz="4800">
              <a:solidFill>
                <a:srgbClr val="00FFFF"/>
              </a:solidFill>
            </a:endParaRPr>
          </a:p>
        </p:txBody>
      </p:sp>
      <p:cxnSp>
        <p:nvCxnSpPr>
          <p:cNvPr id="224" name="Google Shape;224;p23"/>
          <p:cNvCxnSpPr/>
          <p:nvPr/>
        </p:nvCxnSpPr>
        <p:spPr>
          <a:xfrm>
            <a:off x="241575" y="3683375"/>
            <a:ext cx="803700" cy="10800"/>
          </a:xfrm>
          <a:prstGeom prst="straightConnector1">
            <a:avLst/>
          </a:prstGeom>
          <a:noFill/>
          <a:ln w="38100" cap="flat" cmpd="sng">
            <a:solidFill>
              <a:srgbClr val="FF00FF"/>
            </a:solidFill>
            <a:prstDash val="solid"/>
            <a:round/>
            <a:headEnd type="none" w="med" len="med"/>
            <a:tailEnd type="none" w="med" len="med"/>
          </a:ln>
        </p:spPr>
      </p:cxnSp>
      <p:sp>
        <p:nvSpPr>
          <p:cNvPr id="225" name="Google Shape;225;p23"/>
          <p:cNvSpPr txBox="1"/>
          <p:nvPr/>
        </p:nvSpPr>
        <p:spPr>
          <a:xfrm>
            <a:off x="380891" y="3563450"/>
            <a:ext cx="5358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FF0000"/>
                </a:solidFill>
              </a:rPr>
              <a:t>3</a:t>
            </a:r>
            <a:endParaRPr>
              <a:solidFill>
                <a:srgbClr val="FF0000"/>
              </a:solidFill>
            </a:endParaRPr>
          </a:p>
        </p:txBody>
      </p:sp>
      <p:sp>
        <p:nvSpPr>
          <p:cNvPr id="226" name="Google Shape;226;p23"/>
          <p:cNvSpPr txBox="1"/>
          <p:nvPr/>
        </p:nvSpPr>
        <p:spPr>
          <a:xfrm>
            <a:off x="1045275" y="3328775"/>
            <a:ext cx="6216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FFFFFF"/>
                </a:solidFill>
              </a:rPr>
              <a:t>X</a:t>
            </a:r>
            <a:endParaRPr sz="4800">
              <a:solidFill>
                <a:srgbClr val="FFFFFF"/>
              </a:solidFill>
            </a:endParaRPr>
          </a:p>
        </p:txBody>
      </p:sp>
      <p:sp>
        <p:nvSpPr>
          <p:cNvPr id="227" name="Google Shape;227;p23"/>
          <p:cNvSpPr txBox="1"/>
          <p:nvPr/>
        </p:nvSpPr>
        <p:spPr>
          <a:xfrm>
            <a:off x="2449000" y="2865750"/>
            <a:ext cx="975000" cy="1223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9600">
                <a:solidFill>
                  <a:srgbClr val="FFFFFF"/>
                </a:solidFill>
              </a:rPr>
              <a:t>= </a:t>
            </a:r>
            <a:endParaRPr sz="9600">
              <a:solidFill>
                <a:srgbClr val="FFFF00"/>
              </a:solidFill>
            </a:endParaRPr>
          </a:p>
        </p:txBody>
      </p:sp>
      <p:cxnSp>
        <p:nvCxnSpPr>
          <p:cNvPr id="228" name="Google Shape;228;p23"/>
          <p:cNvCxnSpPr/>
          <p:nvPr/>
        </p:nvCxnSpPr>
        <p:spPr>
          <a:xfrm>
            <a:off x="1666875" y="3683131"/>
            <a:ext cx="803700" cy="10800"/>
          </a:xfrm>
          <a:prstGeom prst="straightConnector1">
            <a:avLst/>
          </a:prstGeom>
          <a:noFill/>
          <a:ln w="38100" cap="flat" cmpd="sng">
            <a:solidFill>
              <a:srgbClr val="FF00FF"/>
            </a:solidFill>
            <a:prstDash val="solid"/>
            <a:round/>
            <a:headEnd type="none" w="med" len="med"/>
            <a:tailEnd type="none" w="med" len="med"/>
          </a:ln>
        </p:spPr>
      </p:cxnSp>
      <p:cxnSp>
        <p:nvCxnSpPr>
          <p:cNvPr id="229" name="Google Shape;229;p23"/>
          <p:cNvCxnSpPr/>
          <p:nvPr/>
        </p:nvCxnSpPr>
        <p:spPr>
          <a:xfrm>
            <a:off x="3424000" y="3683125"/>
            <a:ext cx="803700" cy="10800"/>
          </a:xfrm>
          <a:prstGeom prst="straightConnector1">
            <a:avLst/>
          </a:prstGeom>
          <a:noFill/>
          <a:ln w="38100" cap="flat" cmpd="sng">
            <a:solidFill>
              <a:srgbClr val="FF00FF"/>
            </a:solidFill>
            <a:prstDash val="solid"/>
            <a:round/>
            <a:headEnd type="none" w="med" len="med"/>
            <a:tailEnd type="none" w="med" len="med"/>
          </a:ln>
        </p:spPr>
      </p:cxnSp>
      <p:sp>
        <p:nvSpPr>
          <p:cNvPr id="230" name="Google Shape;230;p23"/>
          <p:cNvSpPr txBox="1"/>
          <p:nvPr/>
        </p:nvSpPr>
        <p:spPr>
          <a:xfrm>
            <a:off x="1790038" y="2897975"/>
            <a:ext cx="5358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00FFFF"/>
                </a:solidFill>
              </a:rPr>
              <a:t>8</a:t>
            </a:r>
            <a:endParaRPr/>
          </a:p>
        </p:txBody>
      </p:sp>
      <p:sp>
        <p:nvSpPr>
          <p:cNvPr id="231" name="Google Shape;231;p23"/>
          <p:cNvSpPr txBox="1"/>
          <p:nvPr/>
        </p:nvSpPr>
        <p:spPr>
          <a:xfrm>
            <a:off x="3317100" y="2941700"/>
            <a:ext cx="9105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00FFFF"/>
                </a:solidFill>
              </a:rPr>
              <a:t>8</a:t>
            </a:r>
            <a:endParaRPr/>
          </a:p>
        </p:txBody>
      </p:sp>
      <p:sp>
        <p:nvSpPr>
          <p:cNvPr id="232" name="Google Shape;232;p23"/>
          <p:cNvSpPr txBox="1"/>
          <p:nvPr/>
        </p:nvSpPr>
        <p:spPr>
          <a:xfrm>
            <a:off x="1902450" y="3563450"/>
            <a:ext cx="5358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FF0000"/>
                </a:solidFill>
              </a:rPr>
              <a:t>1</a:t>
            </a:r>
            <a:endParaRPr/>
          </a:p>
        </p:txBody>
      </p:sp>
      <p:sp>
        <p:nvSpPr>
          <p:cNvPr id="233" name="Google Shape;233;p23"/>
          <p:cNvSpPr txBox="1"/>
          <p:nvPr/>
        </p:nvSpPr>
        <p:spPr>
          <a:xfrm>
            <a:off x="3327900" y="3563450"/>
            <a:ext cx="9750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FF0000"/>
                </a:solidFill>
              </a:rPr>
              <a:t>3</a:t>
            </a:r>
            <a:endParaRPr/>
          </a:p>
        </p:txBody>
      </p:sp>
      <p:sp>
        <p:nvSpPr>
          <p:cNvPr id="234" name="Google Shape;234;p23"/>
          <p:cNvSpPr txBox="1"/>
          <p:nvPr/>
        </p:nvSpPr>
        <p:spPr>
          <a:xfrm>
            <a:off x="4302900" y="2869304"/>
            <a:ext cx="975000" cy="1278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9600">
                <a:solidFill>
                  <a:srgbClr val="FFFFFF"/>
                </a:solidFill>
              </a:rPr>
              <a:t>= </a:t>
            </a:r>
            <a:endParaRPr sz="9600">
              <a:solidFill>
                <a:srgbClr val="FFFF00"/>
              </a:solidFill>
            </a:endParaRPr>
          </a:p>
        </p:txBody>
      </p:sp>
      <p:cxnSp>
        <p:nvCxnSpPr>
          <p:cNvPr id="235" name="Google Shape;235;p23"/>
          <p:cNvCxnSpPr/>
          <p:nvPr/>
        </p:nvCxnSpPr>
        <p:spPr>
          <a:xfrm>
            <a:off x="5649750" y="3772938"/>
            <a:ext cx="803700" cy="10800"/>
          </a:xfrm>
          <a:prstGeom prst="straightConnector1">
            <a:avLst/>
          </a:prstGeom>
          <a:noFill/>
          <a:ln w="38100" cap="flat" cmpd="sng">
            <a:solidFill>
              <a:srgbClr val="FF00FF"/>
            </a:solidFill>
            <a:prstDash val="solid"/>
            <a:round/>
            <a:headEnd type="none" w="med" len="med"/>
            <a:tailEnd type="none" w="med" len="med"/>
          </a:ln>
        </p:spPr>
      </p:cxnSp>
      <p:sp>
        <p:nvSpPr>
          <p:cNvPr id="236" name="Google Shape;236;p23"/>
          <p:cNvSpPr txBox="1"/>
          <p:nvPr/>
        </p:nvSpPr>
        <p:spPr>
          <a:xfrm>
            <a:off x="5762150" y="3052938"/>
            <a:ext cx="9105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00FFFF"/>
                </a:solidFill>
              </a:rPr>
              <a:t>2</a:t>
            </a:r>
            <a:endParaRPr/>
          </a:p>
        </p:txBody>
      </p:sp>
      <p:sp>
        <p:nvSpPr>
          <p:cNvPr id="237" name="Google Shape;237;p23"/>
          <p:cNvSpPr txBox="1"/>
          <p:nvPr/>
        </p:nvSpPr>
        <p:spPr>
          <a:xfrm>
            <a:off x="5706000" y="3563450"/>
            <a:ext cx="6912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FF0000"/>
                </a:solidFill>
              </a:rPr>
              <a:t>3</a:t>
            </a:r>
            <a:endParaRPr/>
          </a:p>
        </p:txBody>
      </p:sp>
      <p:sp>
        <p:nvSpPr>
          <p:cNvPr id="238" name="Google Shape;238;p23"/>
          <p:cNvSpPr txBox="1"/>
          <p:nvPr/>
        </p:nvSpPr>
        <p:spPr>
          <a:xfrm>
            <a:off x="5049425" y="3265950"/>
            <a:ext cx="5358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00FFFF"/>
                </a:solidFill>
              </a:rPr>
              <a:t>2</a:t>
            </a:r>
            <a:endParaRPr>
              <a:solidFill>
                <a:schemeClr val="dk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FFFFFF"/>
                </a:solidFill>
              </a:rPr>
              <a:t>Dividing Fractions</a:t>
            </a:r>
            <a:endParaRPr>
              <a:solidFill>
                <a:srgbClr val="FFFFFF"/>
              </a:solidFill>
            </a:endParaRPr>
          </a:p>
        </p:txBody>
      </p:sp>
      <p:sp>
        <p:nvSpPr>
          <p:cNvPr id="244" name="Google Shape;244;p24"/>
          <p:cNvSpPr txBox="1">
            <a:spLocks noGrp="1"/>
          </p:cNvSpPr>
          <p:nvPr>
            <p:ph type="body" idx="1"/>
          </p:nvPr>
        </p:nvSpPr>
        <p:spPr>
          <a:xfrm>
            <a:off x="311700" y="1152475"/>
            <a:ext cx="8520600" cy="129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Let’s look at another one we did yesterday. </a:t>
            </a:r>
            <a:endParaRPr>
              <a:solidFill>
                <a:schemeClr val="lt1"/>
              </a:solidFill>
            </a:endParaRPr>
          </a:p>
          <a:p>
            <a:pPr marL="0" lvl="0" indent="0" algn="ctr" rtl="0">
              <a:spcBef>
                <a:spcPts val="1600"/>
              </a:spcBef>
              <a:spcAft>
                <a:spcPts val="1600"/>
              </a:spcAft>
              <a:buNone/>
            </a:pPr>
            <a:r>
              <a:rPr lang="en" sz="3600">
                <a:solidFill>
                  <a:schemeClr val="lt1"/>
                </a:solidFill>
              </a:rPr>
              <a:t>⅞ ÷ ⅔ =</a:t>
            </a:r>
            <a:endParaRPr>
              <a:solidFill>
                <a:schemeClr val="lt1"/>
              </a:solidFill>
            </a:endParaRPr>
          </a:p>
        </p:txBody>
      </p:sp>
      <p:sp>
        <p:nvSpPr>
          <p:cNvPr id="245" name="Google Shape;245;p24"/>
          <p:cNvSpPr txBox="1"/>
          <p:nvPr/>
        </p:nvSpPr>
        <p:spPr>
          <a:xfrm>
            <a:off x="442125" y="2816925"/>
            <a:ext cx="608100" cy="72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rgbClr val="FFFFFF"/>
                </a:solidFill>
              </a:rPr>
              <a:t>⅞  </a:t>
            </a:r>
            <a:endParaRPr sz="3000">
              <a:solidFill>
                <a:srgbClr val="FFFFFF"/>
              </a:solidFill>
            </a:endParaRPr>
          </a:p>
        </p:txBody>
      </p:sp>
      <p:cxnSp>
        <p:nvCxnSpPr>
          <p:cNvPr id="246" name="Google Shape;246;p24"/>
          <p:cNvCxnSpPr/>
          <p:nvPr/>
        </p:nvCxnSpPr>
        <p:spPr>
          <a:xfrm>
            <a:off x="140775" y="3396850"/>
            <a:ext cx="1210800" cy="10800"/>
          </a:xfrm>
          <a:prstGeom prst="straightConnector1">
            <a:avLst/>
          </a:prstGeom>
          <a:noFill/>
          <a:ln w="38100" cap="flat" cmpd="sng">
            <a:solidFill>
              <a:srgbClr val="FFFFFF"/>
            </a:solidFill>
            <a:prstDash val="solid"/>
            <a:round/>
            <a:headEnd type="none" w="med" len="med"/>
            <a:tailEnd type="none" w="med" len="med"/>
          </a:ln>
        </p:spPr>
      </p:cxnSp>
      <p:sp>
        <p:nvSpPr>
          <p:cNvPr id="247" name="Google Shape;247;p24"/>
          <p:cNvSpPr txBox="1"/>
          <p:nvPr/>
        </p:nvSpPr>
        <p:spPr>
          <a:xfrm>
            <a:off x="442125" y="3321750"/>
            <a:ext cx="608100" cy="66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rgbClr val="FFFFFF"/>
                </a:solidFill>
              </a:rPr>
              <a:t>⅔  </a:t>
            </a:r>
            <a:endParaRPr sz="3000">
              <a:solidFill>
                <a:srgbClr val="FFFFFF"/>
              </a:solidFill>
            </a:endParaRPr>
          </a:p>
        </p:txBody>
      </p:sp>
      <p:sp>
        <p:nvSpPr>
          <p:cNvPr id="248" name="Google Shape;248;p24"/>
          <p:cNvSpPr txBox="1"/>
          <p:nvPr/>
        </p:nvSpPr>
        <p:spPr>
          <a:xfrm>
            <a:off x="1759625" y="2691913"/>
            <a:ext cx="1519500" cy="72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rgbClr val="FFFFFF"/>
                </a:solidFill>
              </a:rPr>
              <a:t>⅞ x 3/2</a:t>
            </a:r>
            <a:endParaRPr sz="3000">
              <a:solidFill>
                <a:srgbClr val="FFFFFF"/>
              </a:solidFill>
            </a:endParaRPr>
          </a:p>
        </p:txBody>
      </p:sp>
      <p:sp>
        <p:nvSpPr>
          <p:cNvPr id="249" name="Google Shape;249;p24"/>
          <p:cNvSpPr txBox="1"/>
          <p:nvPr/>
        </p:nvSpPr>
        <p:spPr>
          <a:xfrm>
            <a:off x="1759625" y="3293350"/>
            <a:ext cx="16158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rgbClr val="FFFFFF"/>
                </a:solidFill>
              </a:rPr>
              <a:t>⅔ x 3/2</a:t>
            </a:r>
            <a:endParaRPr sz="3000">
              <a:solidFill>
                <a:srgbClr val="FFFFFF"/>
              </a:solidFill>
            </a:endParaRPr>
          </a:p>
        </p:txBody>
      </p:sp>
      <p:cxnSp>
        <p:nvCxnSpPr>
          <p:cNvPr id="250" name="Google Shape;250;p24"/>
          <p:cNvCxnSpPr/>
          <p:nvPr/>
        </p:nvCxnSpPr>
        <p:spPr>
          <a:xfrm rot="10800000">
            <a:off x="1839725" y="3278975"/>
            <a:ext cx="1287000" cy="0"/>
          </a:xfrm>
          <a:prstGeom prst="straightConnector1">
            <a:avLst/>
          </a:prstGeom>
          <a:noFill/>
          <a:ln w="38100" cap="flat" cmpd="sng">
            <a:solidFill>
              <a:srgbClr val="4A86E8"/>
            </a:solidFill>
            <a:prstDash val="solid"/>
            <a:round/>
            <a:headEnd type="none" w="med" len="med"/>
            <a:tailEnd type="none" w="med" len="med"/>
          </a:ln>
        </p:spPr>
      </p:cxnSp>
      <p:cxnSp>
        <p:nvCxnSpPr>
          <p:cNvPr id="251" name="Google Shape;251;p24"/>
          <p:cNvCxnSpPr>
            <a:stCxn id="248" idx="3"/>
            <a:endCxn id="248" idx="3"/>
          </p:cNvCxnSpPr>
          <p:nvPr/>
        </p:nvCxnSpPr>
        <p:spPr>
          <a:xfrm>
            <a:off x="3279125" y="3052663"/>
            <a:ext cx="0" cy="0"/>
          </a:xfrm>
          <a:prstGeom prst="straightConnector1">
            <a:avLst/>
          </a:prstGeom>
          <a:noFill/>
          <a:ln w="9525" cap="flat" cmpd="sng">
            <a:solidFill>
              <a:schemeClr val="dk2"/>
            </a:solidFill>
            <a:prstDash val="solid"/>
            <a:round/>
            <a:headEnd type="none" w="med" len="med"/>
            <a:tailEnd type="triangle" w="med" len="med"/>
          </a:ln>
        </p:spPr>
      </p:cxnSp>
      <p:sp>
        <p:nvSpPr>
          <p:cNvPr id="252" name="Google Shape;252;p24"/>
          <p:cNvSpPr txBox="1"/>
          <p:nvPr/>
        </p:nvSpPr>
        <p:spPr>
          <a:xfrm>
            <a:off x="1701400" y="2486025"/>
            <a:ext cx="2336100" cy="330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Multiply by reciprocal</a:t>
            </a:r>
            <a:endParaRPr/>
          </a:p>
        </p:txBody>
      </p:sp>
      <p:sp>
        <p:nvSpPr>
          <p:cNvPr id="253" name="Google Shape;253;p24"/>
          <p:cNvSpPr/>
          <p:nvPr/>
        </p:nvSpPr>
        <p:spPr>
          <a:xfrm>
            <a:off x="3687175" y="2577825"/>
            <a:ext cx="5414700" cy="1847400"/>
          </a:xfrm>
          <a:prstGeom prst="rect">
            <a:avLst/>
          </a:prstGeom>
          <a:solidFill>
            <a:srgbClr val="00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24"/>
          <p:cNvSpPr txBox="1"/>
          <p:nvPr/>
        </p:nvSpPr>
        <p:spPr>
          <a:xfrm>
            <a:off x="3795288" y="2603959"/>
            <a:ext cx="2675400" cy="790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00"/>
                </a:solidFill>
              </a:rPr>
              <a:t>When we multiply it out this happens.</a:t>
            </a:r>
            <a:endParaRPr>
              <a:solidFill>
                <a:srgbClr val="FFFF00"/>
              </a:solidFill>
            </a:endParaRPr>
          </a:p>
        </p:txBody>
      </p:sp>
      <p:sp>
        <p:nvSpPr>
          <p:cNvPr id="255" name="Google Shape;255;p24"/>
          <p:cNvSpPr txBox="1"/>
          <p:nvPr/>
        </p:nvSpPr>
        <p:spPr>
          <a:xfrm>
            <a:off x="3848956" y="2984056"/>
            <a:ext cx="450600" cy="790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00FFFF"/>
                </a:solidFill>
              </a:rPr>
              <a:t>7</a:t>
            </a:r>
            <a:endParaRPr sz="4800">
              <a:solidFill>
                <a:srgbClr val="00FFFF"/>
              </a:solidFill>
            </a:endParaRPr>
          </a:p>
        </p:txBody>
      </p:sp>
      <p:cxnSp>
        <p:nvCxnSpPr>
          <p:cNvPr id="256" name="Google Shape;256;p24"/>
          <p:cNvCxnSpPr/>
          <p:nvPr/>
        </p:nvCxnSpPr>
        <p:spPr>
          <a:xfrm>
            <a:off x="3736323" y="3798468"/>
            <a:ext cx="675900" cy="12000"/>
          </a:xfrm>
          <a:prstGeom prst="straightConnector1">
            <a:avLst/>
          </a:prstGeom>
          <a:noFill/>
          <a:ln w="38100" cap="flat" cmpd="sng">
            <a:solidFill>
              <a:srgbClr val="FF00FF"/>
            </a:solidFill>
            <a:prstDash val="solid"/>
            <a:round/>
            <a:headEnd type="none" w="med" len="med"/>
            <a:tailEnd type="none" w="med" len="med"/>
          </a:ln>
        </p:spPr>
      </p:cxnSp>
      <p:sp>
        <p:nvSpPr>
          <p:cNvPr id="257" name="Google Shape;257;p24"/>
          <p:cNvSpPr txBox="1"/>
          <p:nvPr/>
        </p:nvSpPr>
        <p:spPr>
          <a:xfrm>
            <a:off x="3853468" y="3666782"/>
            <a:ext cx="450600" cy="790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FF0000"/>
                </a:solidFill>
              </a:rPr>
              <a:t>8</a:t>
            </a:r>
            <a:endParaRPr>
              <a:solidFill>
                <a:srgbClr val="FF0000"/>
              </a:solidFill>
            </a:endParaRPr>
          </a:p>
        </p:txBody>
      </p:sp>
      <p:sp>
        <p:nvSpPr>
          <p:cNvPr id="258" name="Google Shape;258;p24"/>
          <p:cNvSpPr txBox="1"/>
          <p:nvPr/>
        </p:nvSpPr>
        <p:spPr>
          <a:xfrm>
            <a:off x="4412121" y="3409092"/>
            <a:ext cx="522600" cy="790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FFFFFF"/>
                </a:solidFill>
              </a:rPr>
              <a:t>X</a:t>
            </a:r>
            <a:endParaRPr sz="4800">
              <a:solidFill>
                <a:srgbClr val="FFFFFF"/>
              </a:solidFill>
            </a:endParaRPr>
          </a:p>
        </p:txBody>
      </p:sp>
      <p:sp>
        <p:nvSpPr>
          <p:cNvPr id="259" name="Google Shape;259;p24"/>
          <p:cNvSpPr txBox="1"/>
          <p:nvPr/>
        </p:nvSpPr>
        <p:spPr>
          <a:xfrm>
            <a:off x="5592450" y="3281653"/>
            <a:ext cx="820200" cy="874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6000">
                <a:solidFill>
                  <a:srgbClr val="FFFFFF"/>
                </a:solidFill>
              </a:rPr>
              <a:t>= </a:t>
            </a:r>
            <a:endParaRPr sz="6000">
              <a:solidFill>
                <a:srgbClr val="FFFF00"/>
              </a:solidFill>
            </a:endParaRPr>
          </a:p>
        </p:txBody>
      </p:sp>
      <p:cxnSp>
        <p:nvCxnSpPr>
          <p:cNvPr id="260" name="Google Shape;260;p24"/>
          <p:cNvCxnSpPr/>
          <p:nvPr/>
        </p:nvCxnSpPr>
        <p:spPr>
          <a:xfrm>
            <a:off x="4934799" y="3798201"/>
            <a:ext cx="675900" cy="12000"/>
          </a:xfrm>
          <a:prstGeom prst="straightConnector1">
            <a:avLst/>
          </a:prstGeom>
          <a:noFill/>
          <a:ln w="38100" cap="flat" cmpd="sng">
            <a:solidFill>
              <a:srgbClr val="FF00FF"/>
            </a:solidFill>
            <a:prstDash val="solid"/>
            <a:round/>
            <a:headEnd type="none" w="med" len="med"/>
            <a:tailEnd type="none" w="med" len="med"/>
          </a:ln>
        </p:spPr>
      </p:cxnSp>
      <p:cxnSp>
        <p:nvCxnSpPr>
          <p:cNvPr id="261" name="Google Shape;261;p24"/>
          <p:cNvCxnSpPr/>
          <p:nvPr/>
        </p:nvCxnSpPr>
        <p:spPr>
          <a:xfrm>
            <a:off x="6412293" y="3798194"/>
            <a:ext cx="675900" cy="12000"/>
          </a:xfrm>
          <a:prstGeom prst="straightConnector1">
            <a:avLst/>
          </a:prstGeom>
          <a:noFill/>
          <a:ln w="38100" cap="flat" cmpd="sng">
            <a:solidFill>
              <a:srgbClr val="FF00FF"/>
            </a:solidFill>
            <a:prstDash val="solid"/>
            <a:round/>
            <a:headEnd type="none" w="med" len="med"/>
            <a:tailEnd type="none" w="med" len="med"/>
          </a:ln>
        </p:spPr>
      </p:cxnSp>
      <p:sp>
        <p:nvSpPr>
          <p:cNvPr id="262" name="Google Shape;262;p24"/>
          <p:cNvSpPr txBox="1"/>
          <p:nvPr/>
        </p:nvSpPr>
        <p:spPr>
          <a:xfrm>
            <a:off x="5038361" y="2936043"/>
            <a:ext cx="450600" cy="790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00FFFF"/>
                </a:solidFill>
              </a:rPr>
              <a:t>3</a:t>
            </a:r>
            <a:endParaRPr/>
          </a:p>
        </p:txBody>
      </p:sp>
      <p:sp>
        <p:nvSpPr>
          <p:cNvPr id="263" name="Google Shape;263;p24"/>
          <p:cNvSpPr txBox="1"/>
          <p:nvPr/>
        </p:nvSpPr>
        <p:spPr>
          <a:xfrm>
            <a:off x="6322399" y="2984050"/>
            <a:ext cx="889200" cy="790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00FFFF"/>
                </a:solidFill>
              </a:rPr>
              <a:t>21</a:t>
            </a:r>
            <a:endParaRPr/>
          </a:p>
        </p:txBody>
      </p:sp>
      <p:sp>
        <p:nvSpPr>
          <p:cNvPr id="264" name="Google Shape;264;p24"/>
          <p:cNvSpPr txBox="1"/>
          <p:nvPr/>
        </p:nvSpPr>
        <p:spPr>
          <a:xfrm>
            <a:off x="5132884" y="3666782"/>
            <a:ext cx="450600" cy="790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FF0000"/>
                </a:solidFill>
              </a:rPr>
              <a:t>2</a:t>
            </a:r>
            <a:endParaRPr/>
          </a:p>
        </p:txBody>
      </p:sp>
      <p:sp>
        <p:nvSpPr>
          <p:cNvPr id="265" name="Google Shape;265;p24"/>
          <p:cNvSpPr txBox="1"/>
          <p:nvPr/>
        </p:nvSpPr>
        <p:spPr>
          <a:xfrm>
            <a:off x="6331473" y="3666775"/>
            <a:ext cx="944400" cy="790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FF0000"/>
                </a:solidFill>
              </a:rPr>
              <a:t>16</a:t>
            </a:r>
            <a:endParaRPr/>
          </a:p>
        </p:txBody>
      </p:sp>
      <p:sp>
        <p:nvSpPr>
          <p:cNvPr id="266" name="Google Shape;266;p24"/>
          <p:cNvSpPr txBox="1"/>
          <p:nvPr/>
        </p:nvSpPr>
        <p:spPr>
          <a:xfrm>
            <a:off x="7151325" y="2904550"/>
            <a:ext cx="820200" cy="1290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6000">
                <a:solidFill>
                  <a:srgbClr val="FFFFFF"/>
                </a:solidFill>
              </a:rPr>
              <a:t>=</a:t>
            </a:r>
            <a:r>
              <a:rPr lang="en" sz="9600">
                <a:solidFill>
                  <a:srgbClr val="FFFFFF"/>
                </a:solidFill>
              </a:rPr>
              <a:t> </a:t>
            </a:r>
            <a:endParaRPr sz="9600">
              <a:solidFill>
                <a:srgbClr val="FFFF00"/>
              </a:solidFill>
            </a:endParaRPr>
          </a:p>
        </p:txBody>
      </p:sp>
      <p:cxnSp>
        <p:nvCxnSpPr>
          <p:cNvPr id="267" name="Google Shape;267;p24"/>
          <p:cNvCxnSpPr/>
          <p:nvPr/>
        </p:nvCxnSpPr>
        <p:spPr>
          <a:xfrm>
            <a:off x="8283834" y="3896814"/>
            <a:ext cx="675900" cy="12000"/>
          </a:xfrm>
          <a:prstGeom prst="straightConnector1">
            <a:avLst/>
          </a:prstGeom>
          <a:noFill/>
          <a:ln w="38100" cap="flat" cmpd="sng">
            <a:solidFill>
              <a:srgbClr val="FF00FF"/>
            </a:solidFill>
            <a:prstDash val="solid"/>
            <a:round/>
            <a:headEnd type="none" w="med" len="med"/>
            <a:tailEnd type="none" w="med" len="med"/>
          </a:ln>
        </p:spPr>
      </p:cxnSp>
      <p:sp>
        <p:nvSpPr>
          <p:cNvPr id="268" name="Google Shape;268;p24"/>
          <p:cNvSpPr txBox="1"/>
          <p:nvPr/>
        </p:nvSpPr>
        <p:spPr>
          <a:xfrm>
            <a:off x="8378347" y="3106203"/>
            <a:ext cx="765600" cy="790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00FFFF"/>
                </a:solidFill>
              </a:rPr>
              <a:t>5</a:t>
            </a:r>
            <a:endParaRPr/>
          </a:p>
        </p:txBody>
      </p:sp>
      <p:sp>
        <p:nvSpPr>
          <p:cNvPr id="269" name="Google Shape;269;p24"/>
          <p:cNvSpPr txBox="1"/>
          <p:nvPr/>
        </p:nvSpPr>
        <p:spPr>
          <a:xfrm>
            <a:off x="8152325" y="3742975"/>
            <a:ext cx="944400" cy="790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FF0000"/>
                </a:solidFill>
              </a:rPr>
              <a:t>16</a:t>
            </a:r>
            <a:endParaRPr/>
          </a:p>
        </p:txBody>
      </p:sp>
      <p:sp>
        <p:nvSpPr>
          <p:cNvPr id="270" name="Google Shape;270;p24"/>
          <p:cNvSpPr txBox="1"/>
          <p:nvPr/>
        </p:nvSpPr>
        <p:spPr>
          <a:xfrm>
            <a:off x="7779046" y="3340106"/>
            <a:ext cx="450600" cy="790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00FFFF"/>
                </a:solidFill>
              </a:rPr>
              <a:t>1</a:t>
            </a:r>
            <a:endParaRPr>
              <a:solidFill>
                <a:schemeClr val="dk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Google Shape;275;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FFFFFF"/>
                </a:solidFill>
              </a:rPr>
              <a:t>Solving Practice</a:t>
            </a:r>
            <a:endParaRPr>
              <a:solidFill>
                <a:srgbClr val="FFFFFF"/>
              </a:solidFill>
            </a:endParaRPr>
          </a:p>
        </p:txBody>
      </p:sp>
      <p:sp>
        <p:nvSpPr>
          <p:cNvPr id="276" name="Google Shape;276;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0" algn="l" rtl="0">
              <a:spcBef>
                <a:spcPts val="0"/>
              </a:spcBef>
              <a:spcAft>
                <a:spcPts val="0"/>
              </a:spcAft>
              <a:buNone/>
            </a:pPr>
            <a:r>
              <a:rPr lang="en" sz="2400">
                <a:solidFill>
                  <a:srgbClr val="FFFFFF"/>
                </a:solidFill>
              </a:rPr>
              <a:t>5/8 ÷ 7/16 = </a:t>
            </a:r>
            <a:r>
              <a:rPr lang="en" sz="2400" u="sng">
                <a:solidFill>
                  <a:srgbClr val="000000"/>
                </a:solidFill>
                <a:highlight>
                  <a:srgbClr val="F4CCCC"/>
                </a:highlight>
              </a:rPr>
              <a:t>Answer Here</a:t>
            </a:r>
            <a:r>
              <a:rPr lang="en" sz="2400">
                <a:solidFill>
                  <a:srgbClr val="FFFFFF"/>
                </a:solidFill>
              </a:rPr>
              <a:t>	2. 10/15÷2/5 = </a:t>
            </a:r>
            <a:r>
              <a:rPr lang="en" sz="2400" u="sng">
                <a:solidFill>
                  <a:srgbClr val="000000"/>
                </a:solidFill>
                <a:highlight>
                  <a:srgbClr val="F4CCCC"/>
                </a:highlight>
              </a:rPr>
              <a:t>Answer Here</a:t>
            </a:r>
            <a:endParaRPr sz="2400" u="sng">
              <a:solidFill>
                <a:srgbClr val="000000"/>
              </a:solidFill>
              <a:highlight>
                <a:srgbClr val="F4CCCC"/>
              </a:highlight>
            </a:endParaRPr>
          </a:p>
          <a:p>
            <a:pPr marL="0" lvl="0" indent="0" algn="l" rtl="0">
              <a:spcBef>
                <a:spcPts val="1600"/>
              </a:spcBef>
              <a:spcAft>
                <a:spcPts val="0"/>
              </a:spcAft>
              <a:buNone/>
            </a:pPr>
            <a:endParaRPr sz="2400">
              <a:solidFill>
                <a:srgbClr val="FFFFFF"/>
              </a:solidFill>
            </a:endParaRPr>
          </a:p>
          <a:p>
            <a:pPr marL="0" lvl="0" indent="0" algn="l" rtl="0">
              <a:spcBef>
                <a:spcPts val="1600"/>
              </a:spcBef>
              <a:spcAft>
                <a:spcPts val="1600"/>
              </a:spcAft>
              <a:buNone/>
            </a:pPr>
            <a:r>
              <a:rPr lang="en" sz="2400">
                <a:solidFill>
                  <a:srgbClr val="FFFFFF"/>
                </a:solidFill>
              </a:rPr>
              <a:t>3.7/9 ÷ 14/18 = </a:t>
            </a:r>
            <a:r>
              <a:rPr lang="en" sz="2400" u="sng">
                <a:solidFill>
                  <a:srgbClr val="000000"/>
                </a:solidFill>
                <a:highlight>
                  <a:srgbClr val="F4CCCC"/>
                </a:highlight>
              </a:rPr>
              <a:t>Answer Here</a:t>
            </a:r>
            <a:r>
              <a:rPr lang="en" sz="2400">
                <a:solidFill>
                  <a:srgbClr val="FFFFFF"/>
                </a:solidFill>
              </a:rPr>
              <a:t>		4. </a:t>
            </a:r>
            <a:r>
              <a:rPr lang="en" sz="2400">
                <a:solidFill>
                  <a:srgbClr val="FFFFFF"/>
                </a:solidFill>
                <a:highlight>
                  <a:srgbClr val="274E13"/>
                </a:highlight>
              </a:rPr>
              <a:t>⅔ ÷ ⅛</a:t>
            </a:r>
            <a:r>
              <a:rPr lang="en" sz="2400">
                <a:solidFill>
                  <a:srgbClr val="FFFFFF"/>
                </a:solidFill>
              </a:rPr>
              <a:t> = </a:t>
            </a:r>
            <a:r>
              <a:rPr lang="en" sz="2400" u="sng">
                <a:solidFill>
                  <a:srgbClr val="000000"/>
                </a:solidFill>
                <a:highlight>
                  <a:srgbClr val="F4CCCC"/>
                </a:highlight>
              </a:rPr>
              <a:t>Answer Here</a:t>
            </a:r>
            <a:endParaRPr sz="2400" u="sng">
              <a:solidFill>
                <a:srgbClr val="000000"/>
              </a:solidFill>
              <a:highlight>
                <a:srgbClr val="F4CCCC"/>
              </a:highligh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FFFFFF"/>
                </a:solidFill>
              </a:rPr>
              <a:t>6NS.1 part 1</a:t>
            </a:r>
            <a:endParaRPr>
              <a:solidFill>
                <a:srgbClr val="FFFFFF"/>
              </a:solidFill>
            </a:endParaRPr>
          </a:p>
        </p:txBody>
      </p:sp>
      <p:sp>
        <p:nvSpPr>
          <p:cNvPr id="282" name="Google Shape;282;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FFFF00"/>
                </a:solidFill>
              </a:rPr>
              <a:t>Picture provided from Super Mario Maker 2. </a:t>
            </a:r>
            <a:endParaRPr>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p:nvPr/>
        </p:nvSpPr>
        <p:spPr>
          <a:xfrm>
            <a:off x="200100" y="2932525"/>
            <a:ext cx="4371900" cy="1800300"/>
          </a:xfrm>
          <a:prstGeom prst="rect">
            <a:avLst/>
          </a:prstGeom>
          <a:gradFill>
            <a:gsLst>
              <a:gs pos="0">
                <a:srgbClr val="51AB2A"/>
              </a:gs>
              <a:gs pos="100000">
                <a:srgbClr val="203E13"/>
              </a:gs>
            </a:gsLst>
            <a:lin ang="5400012" scaled="0"/>
          </a:gra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14"/>
          <p:cNvSpPr txBox="1">
            <a:spLocks noGrp="1"/>
          </p:cNvSpPr>
          <p:nvPr>
            <p:ph type="title"/>
          </p:nvPr>
        </p:nvSpPr>
        <p:spPr>
          <a:xfrm>
            <a:off x="702475" y="528375"/>
            <a:ext cx="7798800" cy="572700"/>
          </a:xfrm>
          <a:prstGeom prst="rect">
            <a:avLst/>
          </a:prstGeom>
          <a:solidFill>
            <a:srgbClr val="FFFFFF"/>
          </a:solidFill>
        </p:spPr>
        <p:txBody>
          <a:bodyPr spcFirstLastPara="1" wrap="square" lIns="91425" tIns="91425" rIns="91425" bIns="91425" anchor="t" anchorCtr="0">
            <a:noAutofit/>
          </a:bodyPr>
          <a:lstStyle/>
          <a:p>
            <a:pPr marL="0" lvl="0" indent="0" algn="ctr" rtl="0">
              <a:spcBef>
                <a:spcPts val="0"/>
              </a:spcBef>
              <a:spcAft>
                <a:spcPts val="0"/>
              </a:spcAft>
              <a:buNone/>
            </a:pPr>
            <a:r>
              <a:rPr lang="en"/>
              <a:t>Dividing Fractions</a:t>
            </a:r>
            <a:endParaRPr/>
          </a:p>
        </p:txBody>
      </p:sp>
      <p:sp>
        <p:nvSpPr>
          <p:cNvPr id="62" name="Google Shape;62;p14"/>
          <p:cNvSpPr txBox="1">
            <a:spLocks noGrp="1"/>
          </p:cNvSpPr>
          <p:nvPr>
            <p:ph type="body" idx="1"/>
          </p:nvPr>
        </p:nvSpPr>
        <p:spPr>
          <a:xfrm>
            <a:off x="135750" y="1184225"/>
            <a:ext cx="4500600" cy="3385200"/>
          </a:xfrm>
          <a:prstGeom prst="rect">
            <a:avLst/>
          </a:prstGeom>
          <a:noFill/>
        </p:spPr>
        <p:txBody>
          <a:bodyPr spcFirstLastPara="1" wrap="square" lIns="91425" tIns="91425" rIns="91425" bIns="91425" anchor="t" anchorCtr="0">
            <a:noAutofit/>
          </a:bodyPr>
          <a:lstStyle/>
          <a:p>
            <a:pPr marL="0" lvl="0" indent="0" algn="l" rtl="0">
              <a:spcBef>
                <a:spcPts val="0"/>
              </a:spcBef>
              <a:spcAft>
                <a:spcPts val="1600"/>
              </a:spcAft>
              <a:buNone/>
            </a:pPr>
            <a:r>
              <a:rPr lang="en" sz="2400">
                <a:solidFill>
                  <a:srgbClr val="FFFFFF"/>
                </a:solidFill>
              </a:rPr>
              <a:t>We already looked at how to divide fractions using illustrations to solve the problems. Now we are going to look at how to divide fractions using only numbers. Before we start we will need to review a couple concepts.</a:t>
            </a:r>
            <a:endParaRPr sz="2400">
              <a:solidFill>
                <a:srgbClr val="FFFFFF"/>
              </a:solidFill>
            </a:endParaRPr>
          </a:p>
        </p:txBody>
      </p:sp>
      <p:sp>
        <p:nvSpPr>
          <p:cNvPr id="63" name="Google Shape;63;p14"/>
          <p:cNvSpPr txBox="1"/>
          <p:nvPr/>
        </p:nvSpPr>
        <p:spPr>
          <a:xfrm>
            <a:off x="2298775" y="3405075"/>
            <a:ext cx="1035000" cy="91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6000">
              <a:solidFill>
                <a:srgbClr val="0000FF"/>
              </a:solidFill>
            </a:endParaRPr>
          </a:p>
        </p:txBody>
      </p:sp>
      <p:sp>
        <p:nvSpPr>
          <p:cNvPr id="64" name="Google Shape;64;p14"/>
          <p:cNvSpPr txBox="1"/>
          <p:nvPr/>
        </p:nvSpPr>
        <p:spPr>
          <a:xfrm>
            <a:off x="5675725" y="2743425"/>
            <a:ext cx="3350400" cy="1240200"/>
          </a:xfrm>
          <a:prstGeom prst="rect">
            <a:avLst/>
          </a:prstGeom>
          <a:noFill/>
          <a:ln>
            <a:noFill/>
          </a:ln>
        </p:spPr>
        <p:txBody>
          <a:bodyPr spcFirstLastPara="1" wrap="square" lIns="91425" tIns="91425" rIns="91425" bIns="91425" anchor="t" anchorCtr="0">
            <a:noAutofit/>
          </a:bodyPr>
          <a:lstStyle/>
          <a:p>
            <a:pPr marL="457200" lvl="0" indent="-381000" algn="l" rtl="0">
              <a:spcBef>
                <a:spcPts val="0"/>
              </a:spcBef>
              <a:spcAft>
                <a:spcPts val="0"/>
              </a:spcAft>
              <a:buClr>
                <a:srgbClr val="FF00FF"/>
              </a:buClr>
              <a:buSzPts val="2400"/>
              <a:buAutoNum type="arabicPeriod"/>
            </a:pPr>
            <a:r>
              <a:rPr lang="en" sz="2400">
                <a:solidFill>
                  <a:srgbClr val="FF00FF"/>
                </a:solidFill>
              </a:rPr>
              <a:t>Reciprocals </a:t>
            </a:r>
            <a:endParaRPr sz="2400">
              <a:solidFill>
                <a:srgbClr val="FF00FF"/>
              </a:solidFill>
            </a:endParaRPr>
          </a:p>
          <a:p>
            <a:pPr marL="457200" lvl="0" indent="-381000" algn="l" rtl="0">
              <a:spcBef>
                <a:spcPts val="0"/>
              </a:spcBef>
              <a:spcAft>
                <a:spcPts val="0"/>
              </a:spcAft>
              <a:buClr>
                <a:srgbClr val="FF00FF"/>
              </a:buClr>
              <a:buSzPts val="2400"/>
              <a:buAutoNum type="arabicPeriod"/>
            </a:pPr>
            <a:r>
              <a:rPr lang="en" sz="2400">
                <a:solidFill>
                  <a:srgbClr val="FF00FF"/>
                </a:solidFill>
              </a:rPr>
              <a:t>Shortcut for Multiplying fractions</a:t>
            </a:r>
            <a:endParaRPr sz="2400">
              <a:solidFill>
                <a:srgbClr val="FF00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5"/>
          <p:cNvSpPr/>
          <p:nvPr/>
        </p:nvSpPr>
        <p:spPr>
          <a:xfrm>
            <a:off x="417900" y="3369400"/>
            <a:ext cx="4841100" cy="1224900"/>
          </a:xfrm>
          <a:prstGeom prst="rect">
            <a:avLst/>
          </a:prstGeom>
          <a:solidFill>
            <a:srgbClr val="99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15"/>
          <p:cNvSpPr txBox="1">
            <a:spLocks noGrp="1"/>
          </p:cNvSpPr>
          <p:nvPr>
            <p:ph type="title"/>
          </p:nvPr>
        </p:nvSpPr>
        <p:spPr>
          <a:xfrm>
            <a:off x="311700" y="445025"/>
            <a:ext cx="8520600" cy="572700"/>
          </a:xfrm>
          <a:prstGeom prst="rect">
            <a:avLst/>
          </a:prstGeom>
          <a:noFill/>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FFFFFF"/>
                </a:solidFill>
              </a:rPr>
              <a:t>Shortcut for Multiplying Fractions</a:t>
            </a:r>
            <a:endParaRPr>
              <a:solidFill>
                <a:srgbClr val="FFFFFF"/>
              </a:solidFill>
            </a:endParaRPr>
          </a:p>
        </p:txBody>
      </p:sp>
      <p:sp>
        <p:nvSpPr>
          <p:cNvPr id="71" name="Google Shape;71;p15"/>
          <p:cNvSpPr txBox="1">
            <a:spLocks noGrp="1"/>
          </p:cNvSpPr>
          <p:nvPr>
            <p:ph type="body" idx="1"/>
          </p:nvPr>
        </p:nvSpPr>
        <p:spPr>
          <a:xfrm>
            <a:off x="311700" y="1152475"/>
            <a:ext cx="8520600" cy="1344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FFFFFF"/>
                </a:solidFill>
              </a:rPr>
              <a:t>When you multiply fractions you multiply the numerators and the denominators. The numerators remain in the numerator of your answer. The denominators stay in the denominators place. Very simple! </a:t>
            </a:r>
            <a:r>
              <a:rPr lang="en">
                <a:solidFill>
                  <a:srgbClr val="FFFFFF"/>
                </a:solidFill>
                <a:highlight>
                  <a:srgbClr val="FF00FF"/>
                </a:highlight>
              </a:rPr>
              <a:t>When you finish you then must simplify the problem. We now have to simplify 96/288 by dividing by the greatest common factor. Which means we must find the greatest common factor. This is a lot more work than we need to do !!!  </a:t>
            </a:r>
            <a:endParaRPr>
              <a:solidFill>
                <a:srgbClr val="FFFFFF"/>
              </a:solidFill>
              <a:highlight>
                <a:srgbClr val="FF00FF"/>
              </a:highlight>
            </a:endParaRPr>
          </a:p>
        </p:txBody>
      </p:sp>
      <p:sp>
        <p:nvSpPr>
          <p:cNvPr id="72" name="Google Shape;72;p15"/>
          <p:cNvSpPr txBox="1"/>
          <p:nvPr/>
        </p:nvSpPr>
        <p:spPr>
          <a:xfrm>
            <a:off x="739400" y="3375425"/>
            <a:ext cx="6108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rgbClr val="00FFFF"/>
                </a:solidFill>
              </a:rPr>
              <a:t>16</a:t>
            </a:r>
            <a:endParaRPr sz="3000">
              <a:solidFill>
                <a:srgbClr val="00FFFF"/>
              </a:solidFill>
            </a:endParaRPr>
          </a:p>
        </p:txBody>
      </p:sp>
      <p:cxnSp>
        <p:nvCxnSpPr>
          <p:cNvPr id="73" name="Google Shape;73;p15"/>
          <p:cNvCxnSpPr/>
          <p:nvPr/>
        </p:nvCxnSpPr>
        <p:spPr>
          <a:xfrm rot="10800000" flipH="1">
            <a:off x="482225" y="3942100"/>
            <a:ext cx="1082400" cy="10800"/>
          </a:xfrm>
          <a:prstGeom prst="straightConnector1">
            <a:avLst/>
          </a:prstGeom>
          <a:noFill/>
          <a:ln w="76200" cap="flat" cmpd="sng">
            <a:solidFill>
              <a:srgbClr val="FF9900"/>
            </a:solidFill>
            <a:prstDash val="solid"/>
            <a:round/>
            <a:headEnd type="none" w="med" len="med"/>
            <a:tailEnd type="none" w="med" len="med"/>
          </a:ln>
        </p:spPr>
      </p:cxnSp>
      <p:sp>
        <p:nvSpPr>
          <p:cNvPr id="74" name="Google Shape;74;p15"/>
          <p:cNvSpPr txBox="1"/>
          <p:nvPr/>
        </p:nvSpPr>
        <p:spPr>
          <a:xfrm>
            <a:off x="740575" y="3874300"/>
            <a:ext cx="6858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rgbClr val="FFFF00"/>
                </a:solidFill>
              </a:rPr>
              <a:t>36</a:t>
            </a:r>
            <a:endParaRPr sz="3000">
              <a:solidFill>
                <a:srgbClr val="FFFF00"/>
              </a:solidFill>
            </a:endParaRPr>
          </a:p>
        </p:txBody>
      </p:sp>
      <p:sp>
        <p:nvSpPr>
          <p:cNvPr id="75" name="Google Shape;75;p15"/>
          <p:cNvSpPr txBox="1"/>
          <p:nvPr/>
        </p:nvSpPr>
        <p:spPr>
          <a:xfrm>
            <a:off x="2692025" y="3338063"/>
            <a:ext cx="6108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rgbClr val="FFFF00"/>
                </a:solidFill>
              </a:rPr>
              <a:t>6</a:t>
            </a:r>
            <a:endParaRPr sz="3000">
              <a:solidFill>
                <a:srgbClr val="FFFF00"/>
              </a:solidFill>
            </a:endParaRPr>
          </a:p>
        </p:txBody>
      </p:sp>
      <p:cxnSp>
        <p:nvCxnSpPr>
          <p:cNvPr id="76" name="Google Shape;76;p15"/>
          <p:cNvCxnSpPr/>
          <p:nvPr/>
        </p:nvCxnSpPr>
        <p:spPr>
          <a:xfrm rot="10800000" flipH="1">
            <a:off x="2434850" y="3904738"/>
            <a:ext cx="1082400" cy="10800"/>
          </a:xfrm>
          <a:prstGeom prst="straightConnector1">
            <a:avLst/>
          </a:prstGeom>
          <a:noFill/>
          <a:ln w="76200" cap="flat" cmpd="sng">
            <a:solidFill>
              <a:srgbClr val="FF9900"/>
            </a:solidFill>
            <a:prstDash val="solid"/>
            <a:round/>
            <a:headEnd type="none" w="med" len="med"/>
            <a:tailEnd type="none" w="med" len="med"/>
          </a:ln>
        </p:spPr>
      </p:cxnSp>
      <p:sp>
        <p:nvSpPr>
          <p:cNvPr id="77" name="Google Shape;77;p15"/>
          <p:cNvSpPr txBox="1"/>
          <p:nvPr/>
        </p:nvSpPr>
        <p:spPr>
          <a:xfrm>
            <a:off x="2693200" y="3836938"/>
            <a:ext cx="6858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rgbClr val="00FFFF"/>
                </a:solidFill>
              </a:rPr>
              <a:t>8</a:t>
            </a:r>
            <a:endParaRPr sz="3000">
              <a:solidFill>
                <a:srgbClr val="00FFFF"/>
              </a:solidFill>
            </a:endParaRPr>
          </a:p>
        </p:txBody>
      </p:sp>
      <p:sp>
        <p:nvSpPr>
          <p:cNvPr id="78" name="Google Shape;78;p15"/>
          <p:cNvSpPr txBox="1"/>
          <p:nvPr/>
        </p:nvSpPr>
        <p:spPr>
          <a:xfrm>
            <a:off x="1713325" y="3465925"/>
            <a:ext cx="5436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FF0000"/>
                </a:solidFill>
              </a:rPr>
              <a:t>X</a:t>
            </a:r>
            <a:endParaRPr sz="4800">
              <a:solidFill>
                <a:srgbClr val="FF0000"/>
              </a:solidFill>
            </a:endParaRPr>
          </a:p>
        </p:txBody>
      </p:sp>
      <p:sp>
        <p:nvSpPr>
          <p:cNvPr id="79" name="Google Shape;79;p15"/>
          <p:cNvSpPr txBox="1"/>
          <p:nvPr/>
        </p:nvSpPr>
        <p:spPr>
          <a:xfrm>
            <a:off x="3600450" y="3550150"/>
            <a:ext cx="4929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600"/>
              <a:t>=</a:t>
            </a:r>
            <a:endParaRPr sz="3600"/>
          </a:p>
        </p:txBody>
      </p:sp>
      <p:sp>
        <p:nvSpPr>
          <p:cNvPr id="80" name="Google Shape;80;p15"/>
          <p:cNvSpPr txBox="1"/>
          <p:nvPr/>
        </p:nvSpPr>
        <p:spPr>
          <a:xfrm>
            <a:off x="4433725" y="3300713"/>
            <a:ext cx="6108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rgbClr val="00FFFF"/>
                </a:solidFill>
              </a:rPr>
              <a:t>96</a:t>
            </a:r>
            <a:endParaRPr sz="3000">
              <a:solidFill>
                <a:srgbClr val="00FFFF"/>
              </a:solidFill>
            </a:endParaRPr>
          </a:p>
        </p:txBody>
      </p:sp>
      <p:cxnSp>
        <p:nvCxnSpPr>
          <p:cNvPr id="81" name="Google Shape;81;p15"/>
          <p:cNvCxnSpPr/>
          <p:nvPr/>
        </p:nvCxnSpPr>
        <p:spPr>
          <a:xfrm rot="10800000" flipH="1">
            <a:off x="4176550" y="3867388"/>
            <a:ext cx="1082400" cy="10800"/>
          </a:xfrm>
          <a:prstGeom prst="straightConnector1">
            <a:avLst/>
          </a:prstGeom>
          <a:noFill/>
          <a:ln w="76200" cap="flat" cmpd="sng">
            <a:solidFill>
              <a:srgbClr val="FF9900"/>
            </a:solidFill>
            <a:prstDash val="solid"/>
            <a:round/>
            <a:headEnd type="none" w="med" len="med"/>
            <a:tailEnd type="none" w="med" len="med"/>
          </a:ln>
        </p:spPr>
      </p:cxnSp>
      <p:sp>
        <p:nvSpPr>
          <p:cNvPr id="82" name="Google Shape;82;p15"/>
          <p:cNvSpPr txBox="1"/>
          <p:nvPr/>
        </p:nvSpPr>
        <p:spPr>
          <a:xfrm>
            <a:off x="4252750" y="3799600"/>
            <a:ext cx="9441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rgbClr val="FFFF00"/>
                </a:solidFill>
              </a:rPr>
              <a:t>288</a:t>
            </a:r>
            <a:endParaRPr sz="3000">
              <a:solidFill>
                <a:srgbClr val="FFFF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FFFFFF"/>
                </a:solidFill>
              </a:rPr>
              <a:t>Shortcut for multiplying fractions</a:t>
            </a:r>
            <a:endParaRPr>
              <a:solidFill>
                <a:srgbClr val="FFFFFF"/>
              </a:solidFill>
            </a:endParaRPr>
          </a:p>
        </p:txBody>
      </p:sp>
      <p:sp>
        <p:nvSpPr>
          <p:cNvPr id="88" name="Google Shape;88;p16"/>
          <p:cNvSpPr txBox="1">
            <a:spLocks noGrp="1"/>
          </p:cNvSpPr>
          <p:nvPr>
            <p:ph type="body" idx="1"/>
          </p:nvPr>
        </p:nvSpPr>
        <p:spPr>
          <a:xfrm>
            <a:off x="311700" y="1152475"/>
            <a:ext cx="8520600" cy="979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FFFFFF"/>
                </a:solidFill>
                <a:highlight>
                  <a:srgbClr val="FF9900"/>
                </a:highlight>
              </a:rPr>
              <a:t>It takes a lot less work to simplify the fraction before we multiply. We can do that by comparing the matching colored numbers below to see if any number can be taken out. Six can be pulled out of the yellow numbers. While eight can come out of the blue numbers.</a:t>
            </a:r>
            <a:r>
              <a:rPr lang="en">
                <a:solidFill>
                  <a:srgbClr val="FFFFFF"/>
                </a:solidFill>
                <a:highlight>
                  <a:srgbClr val="FF0000"/>
                </a:highlight>
              </a:rPr>
              <a:t> </a:t>
            </a:r>
            <a:endParaRPr>
              <a:solidFill>
                <a:srgbClr val="FFFFFF"/>
              </a:solidFill>
              <a:highlight>
                <a:srgbClr val="FF0000"/>
              </a:highlight>
            </a:endParaRPr>
          </a:p>
        </p:txBody>
      </p:sp>
      <p:sp>
        <p:nvSpPr>
          <p:cNvPr id="89" name="Google Shape;89;p16"/>
          <p:cNvSpPr/>
          <p:nvPr/>
        </p:nvSpPr>
        <p:spPr>
          <a:xfrm>
            <a:off x="53575" y="3594425"/>
            <a:ext cx="4841100" cy="1224900"/>
          </a:xfrm>
          <a:prstGeom prst="rect">
            <a:avLst/>
          </a:prstGeom>
          <a:solidFill>
            <a:srgbClr val="99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16"/>
          <p:cNvSpPr txBox="1"/>
          <p:nvPr/>
        </p:nvSpPr>
        <p:spPr>
          <a:xfrm>
            <a:off x="375075" y="3600450"/>
            <a:ext cx="6108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rgbClr val="00FFFF"/>
                </a:solidFill>
              </a:rPr>
              <a:t>16</a:t>
            </a:r>
            <a:endParaRPr sz="3000">
              <a:solidFill>
                <a:srgbClr val="00FFFF"/>
              </a:solidFill>
            </a:endParaRPr>
          </a:p>
        </p:txBody>
      </p:sp>
      <p:cxnSp>
        <p:nvCxnSpPr>
          <p:cNvPr id="91" name="Google Shape;91;p16"/>
          <p:cNvCxnSpPr/>
          <p:nvPr/>
        </p:nvCxnSpPr>
        <p:spPr>
          <a:xfrm rot="10800000" flipH="1">
            <a:off x="117900" y="4167125"/>
            <a:ext cx="1082400" cy="10800"/>
          </a:xfrm>
          <a:prstGeom prst="straightConnector1">
            <a:avLst/>
          </a:prstGeom>
          <a:noFill/>
          <a:ln w="76200" cap="flat" cmpd="sng">
            <a:solidFill>
              <a:srgbClr val="FF9900"/>
            </a:solidFill>
            <a:prstDash val="solid"/>
            <a:round/>
            <a:headEnd type="none" w="med" len="med"/>
            <a:tailEnd type="none" w="med" len="med"/>
          </a:ln>
        </p:spPr>
      </p:cxnSp>
      <p:sp>
        <p:nvSpPr>
          <p:cNvPr id="92" name="Google Shape;92;p16"/>
          <p:cNvSpPr txBox="1"/>
          <p:nvPr/>
        </p:nvSpPr>
        <p:spPr>
          <a:xfrm>
            <a:off x="376250" y="4099325"/>
            <a:ext cx="6858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rgbClr val="FFFF00"/>
                </a:solidFill>
              </a:rPr>
              <a:t>36</a:t>
            </a:r>
            <a:endParaRPr sz="3000">
              <a:solidFill>
                <a:srgbClr val="FFFF00"/>
              </a:solidFill>
            </a:endParaRPr>
          </a:p>
        </p:txBody>
      </p:sp>
      <p:sp>
        <p:nvSpPr>
          <p:cNvPr id="93" name="Google Shape;93;p16"/>
          <p:cNvSpPr txBox="1"/>
          <p:nvPr/>
        </p:nvSpPr>
        <p:spPr>
          <a:xfrm>
            <a:off x="2327700" y="3563088"/>
            <a:ext cx="6108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rgbClr val="FFFF00"/>
                </a:solidFill>
              </a:rPr>
              <a:t>6</a:t>
            </a:r>
            <a:endParaRPr sz="3000">
              <a:solidFill>
                <a:srgbClr val="FFFF00"/>
              </a:solidFill>
            </a:endParaRPr>
          </a:p>
        </p:txBody>
      </p:sp>
      <p:cxnSp>
        <p:nvCxnSpPr>
          <p:cNvPr id="94" name="Google Shape;94;p16"/>
          <p:cNvCxnSpPr/>
          <p:nvPr/>
        </p:nvCxnSpPr>
        <p:spPr>
          <a:xfrm rot="10800000" flipH="1">
            <a:off x="2070525" y="4129763"/>
            <a:ext cx="1082400" cy="10800"/>
          </a:xfrm>
          <a:prstGeom prst="straightConnector1">
            <a:avLst/>
          </a:prstGeom>
          <a:noFill/>
          <a:ln w="76200" cap="flat" cmpd="sng">
            <a:solidFill>
              <a:srgbClr val="FF9900"/>
            </a:solidFill>
            <a:prstDash val="solid"/>
            <a:round/>
            <a:headEnd type="none" w="med" len="med"/>
            <a:tailEnd type="none" w="med" len="med"/>
          </a:ln>
        </p:spPr>
      </p:cxnSp>
      <p:sp>
        <p:nvSpPr>
          <p:cNvPr id="95" name="Google Shape;95;p16"/>
          <p:cNvSpPr txBox="1"/>
          <p:nvPr/>
        </p:nvSpPr>
        <p:spPr>
          <a:xfrm>
            <a:off x="2328875" y="4061963"/>
            <a:ext cx="6858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rgbClr val="00FFFF"/>
                </a:solidFill>
              </a:rPr>
              <a:t>8</a:t>
            </a:r>
            <a:endParaRPr sz="3000">
              <a:solidFill>
                <a:srgbClr val="00FFFF"/>
              </a:solidFill>
            </a:endParaRPr>
          </a:p>
        </p:txBody>
      </p:sp>
      <p:sp>
        <p:nvSpPr>
          <p:cNvPr id="96" name="Google Shape;96;p16"/>
          <p:cNvSpPr txBox="1"/>
          <p:nvPr/>
        </p:nvSpPr>
        <p:spPr>
          <a:xfrm>
            <a:off x="1349000" y="3690950"/>
            <a:ext cx="5436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FF0000"/>
                </a:solidFill>
              </a:rPr>
              <a:t>X</a:t>
            </a:r>
            <a:endParaRPr sz="4800">
              <a:solidFill>
                <a:srgbClr val="FF0000"/>
              </a:solidFill>
            </a:endParaRPr>
          </a:p>
        </p:txBody>
      </p:sp>
      <p:sp>
        <p:nvSpPr>
          <p:cNvPr id="97" name="Google Shape;97;p16"/>
          <p:cNvSpPr txBox="1"/>
          <p:nvPr/>
        </p:nvSpPr>
        <p:spPr>
          <a:xfrm>
            <a:off x="3236125" y="3775175"/>
            <a:ext cx="4929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600"/>
              <a:t>=</a:t>
            </a:r>
            <a:endParaRPr sz="3600"/>
          </a:p>
        </p:txBody>
      </p:sp>
      <p:sp>
        <p:nvSpPr>
          <p:cNvPr id="98" name="Google Shape;98;p16"/>
          <p:cNvSpPr txBox="1"/>
          <p:nvPr/>
        </p:nvSpPr>
        <p:spPr>
          <a:xfrm>
            <a:off x="4069400" y="3525738"/>
            <a:ext cx="6108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rgbClr val="00FFFF"/>
                </a:solidFill>
              </a:rPr>
              <a:t>?</a:t>
            </a:r>
            <a:endParaRPr sz="3000">
              <a:solidFill>
                <a:srgbClr val="00FFFF"/>
              </a:solidFill>
            </a:endParaRPr>
          </a:p>
        </p:txBody>
      </p:sp>
      <p:cxnSp>
        <p:nvCxnSpPr>
          <p:cNvPr id="99" name="Google Shape;99;p16"/>
          <p:cNvCxnSpPr/>
          <p:nvPr/>
        </p:nvCxnSpPr>
        <p:spPr>
          <a:xfrm rot="10800000" flipH="1">
            <a:off x="3812225" y="4092413"/>
            <a:ext cx="1082400" cy="10800"/>
          </a:xfrm>
          <a:prstGeom prst="straightConnector1">
            <a:avLst/>
          </a:prstGeom>
          <a:noFill/>
          <a:ln w="76200" cap="flat" cmpd="sng">
            <a:solidFill>
              <a:srgbClr val="FF9900"/>
            </a:solidFill>
            <a:prstDash val="solid"/>
            <a:round/>
            <a:headEnd type="none" w="med" len="med"/>
            <a:tailEnd type="none" w="med" len="med"/>
          </a:ln>
        </p:spPr>
      </p:cxnSp>
      <p:sp>
        <p:nvSpPr>
          <p:cNvPr id="100" name="Google Shape;100;p16"/>
          <p:cNvSpPr txBox="1"/>
          <p:nvPr/>
        </p:nvSpPr>
        <p:spPr>
          <a:xfrm>
            <a:off x="3888425" y="4024625"/>
            <a:ext cx="9441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rgbClr val="FFFF00"/>
                </a:solidFill>
              </a:rPr>
              <a:t>?</a:t>
            </a:r>
            <a:endParaRPr sz="3000">
              <a:solidFill>
                <a:srgbClr val="FFFF00"/>
              </a:solidFill>
            </a:endParaRPr>
          </a:p>
        </p:txBody>
      </p:sp>
      <p:sp>
        <p:nvSpPr>
          <p:cNvPr id="101" name="Google Shape;101;p16"/>
          <p:cNvSpPr/>
          <p:nvPr/>
        </p:nvSpPr>
        <p:spPr>
          <a:xfrm>
            <a:off x="4069400" y="2285238"/>
            <a:ext cx="4841100" cy="1224900"/>
          </a:xfrm>
          <a:prstGeom prst="rect">
            <a:avLst/>
          </a:prstGeom>
          <a:solidFill>
            <a:srgbClr val="99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16"/>
          <p:cNvSpPr txBox="1"/>
          <p:nvPr/>
        </p:nvSpPr>
        <p:spPr>
          <a:xfrm>
            <a:off x="4390900" y="2291263"/>
            <a:ext cx="6108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rgbClr val="00FFFF"/>
                </a:solidFill>
              </a:rPr>
              <a:t>16</a:t>
            </a:r>
            <a:endParaRPr sz="3000">
              <a:solidFill>
                <a:srgbClr val="00FFFF"/>
              </a:solidFill>
            </a:endParaRPr>
          </a:p>
        </p:txBody>
      </p:sp>
      <p:cxnSp>
        <p:nvCxnSpPr>
          <p:cNvPr id="103" name="Google Shape;103;p16"/>
          <p:cNvCxnSpPr/>
          <p:nvPr/>
        </p:nvCxnSpPr>
        <p:spPr>
          <a:xfrm rot="10800000" flipH="1">
            <a:off x="4133725" y="2857938"/>
            <a:ext cx="1082400" cy="10800"/>
          </a:xfrm>
          <a:prstGeom prst="straightConnector1">
            <a:avLst/>
          </a:prstGeom>
          <a:noFill/>
          <a:ln w="76200" cap="flat" cmpd="sng">
            <a:solidFill>
              <a:srgbClr val="FF9900"/>
            </a:solidFill>
            <a:prstDash val="solid"/>
            <a:round/>
            <a:headEnd type="none" w="med" len="med"/>
            <a:tailEnd type="none" w="med" len="med"/>
          </a:ln>
        </p:spPr>
      </p:cxnSp>
      <p:sp>
        <p:nvSpPr>
          <p:cNvPr id="104" name="Google Shape;104;p16"/>
          <p:cNvSpPr txBox="1"/>
          <p:nvPr/>
        </p:nvSpPr>
        <p:spPr>
          <a:xfrm>
            <a:off x="4392075" y="2790138"/>
            <a:ext cx="6858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rgbClr val="FFFF00"/>
                </a:solidFill>
              </a:rPr>
              <a:t>36</a:t>
            </a:r>
            <a:endParaRPr sz="3000">
              <a:solidFill>
                <a:srgbClr val="FFFF00"/>
              </a:solidFill>
            </a:endParaRPr>
          </a:p>
        </p:txBody>
      </p:sp>
      <p:sp>
        <p:nvSpPr>
          <p:cNvPr id="105" name="Google Shape;105;p16"/>
          <p:cNvSpPr txBox="1"/>
          <p:nvPr/>
        </p:nvSpPr>
        <p:spPr>
          <a:xfrm>
            <a:off x="6343525" y="2253900"/>
            <a:ext cx="6108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rgbClr val="FFFF00"/>
                </a:solidFill>
              </a:rPr>
              <a:t>6</a:t>
            </a:r>
            <a:endParaRPr sz="3000">
              <a:solidFill>
                <a:srgbClr val="FFFF00"/>
              </a:solidFill>
            </a:endParaRPr>
          </a:p>
        </p:txBody>
      </p:sp>
      <p:cxnSp>
        <p:nvCxnSpPr>
          <p:cNvPr id="106" name="Google Shape;106;p16"/>
          <p:cNvCxnSpPr/>
          <p:nvPr/>
        </p:nvCxnSpPr>
        <p:spPr>
          <a:xfrm rot="10800000" flipH="1">
            <a:off x="6086350" y="2820575"/>
            <a:ext cx="1082400" cy="10800"/>
          </a:xfrm>
          <a:prstGeom prst="straightConnector1">
            <a:avLst/>
          </a:prstGeom>
          <a:noFill/>
          <a:ln w="76200" cap="flat" cmpd="sng">
            <a:solidFill>
              <a:srgbClr val="FF9900"/>
            </a:solidFill>
            <a:prstDash val="solid"/>
            <a:round/>
            <a:headEnd type="none" w="med" len="med"/>
            <a:tailEnd type="none" w="med" len="med"/>
          </a:ln>
        </p:spPr>
      </p:cxnSp>
      <p:sp>
        <p:nvSpPr>
          <p:cNvPr id="107" name="Google Shape;107;p16"/>
          <p:cNvSpPr txBox="1"/>
          <p:nvPr/>
        </p:nvSpPr>
        <p:spPr>
          <a:xfrm>
            <a:off x="6344700" y="2752775"/>
            <a:ext cx="6858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rgbClr val="00FFFF"/>
                </a:solidFill>
              </a:rPr>
              <a:t>8</a:t>
            </a:r>
            <a:endParaRPr sz="3000">
              <a:solidFill>
                <a:srgbClr val="00FFFF"/>
              </a:solidFill>
            </a:endParaRPr>
          </a:p>
        </p:txBody>
      </p:sp>
      <p:sp>
        <p:nvSpPr>
          <p:cNvPr id="108" name="Google Shape;108;p16"/>
          <p:cNvSpPr txBox="1"/>
          <p:nvPr/>
        </p:nvSpPr>
        <p:spPr>
          <a:xfrm>
            <a:off x="5364825" y="2381763"/>
            <a:ext cx="5436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FF0000"/>
                </a:solidFill>
              </a:rPr>
              <a:t>X</a:t>
            </a:r>
            <a:endParaRPr sz="4800">
              <a:solidFill>
                <a:srgbClr val="FF0000"/>
              </a:solidFill>
            </a:endParaRPr>
          </a:p>
        </p:txBody>
      </p:sp>
      <p:sp>
        <p:nvSpPr>
          <p:cNvPr id="109" name="Google Shape;109;p16"/>
          <p:cNvSpPr txBox="1"/>
          <p:nvPr/>
        </p:nvSpPr>
        <p:spPr>
          <a:xfrm>
            <a:off x="7251950" y="2465988"/>
            <a:ext cx="4929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600"/>
              <a:t>=</a:t>
            </a:r>
            <a:endParaRPr sz="3600"/>
          </a:p>
        </p:txBody>
      </p:sp>
      <p:sp>
        <p:nvSpPr>
          <p:cNvPr id="110" name="Google Shape;110;p16"/>
          <p:cNvSpPr txBox="1"/>
          <p:nvPr/>
        </p:nvSpPr>
        <p:spPr>
          <a:xfrm>
            <a:off x="8085225" y="2216550"/>
            <a:ext cx="6108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rgbClr val="00FFFF"/>
                </a:solidFill>
              </a:rPr>
              <a:t>?</a:t>
            </a:r>
            <a:endParaRPr sz="3000">
              <a:solidFill>
                <a:srgbClr val="00FFFF"/>
              </a:solidFill>
            </a:endParaRPr>
          </a:p>
        </p:txBody>
      </p:sp>
      <p:cxnSp>
        <p:nvCxnSpPr>
          <p:cNvPr id="111" name="Google Shape;111;p16"/>
          <p:cNvCxnSpPr/>
          <p:nvPr/>
        </p:nvCxnSpPr>
        <p:spPr>
          <a:xfrm rot="10800000" flipH="1">
            <a:off x="7828050" y="2783225"/>
            <a:ext cx="1082400" cy="10800"/>
          </a:xfrm>
          <a:prstGeom prst="straightConnector1">
            <a:avLst/>
          </a:prstGeom>
          <a:noFill/>
          <a:ln w="76200" cap="flat" cmpd="sng">
            <a:solidFill>
              <a:srgbClr val="FF9900"/>
            </a:solidFill>
            <a:prstDash val="solid"/>
            <a:round/>
            <a:headEnd type="none" w="med" len="med"/>
            <a:tailEnd type="none" w="med" len="med"/>
          </a:ln>
        </p:spPr>
      </p:cxnSp>
      <p:sp>
        <p:nvSpPr>
          <p:cNvPr id="112" name="Google Shape;112;p16"/>
          <p:cNvSpPr txBox="1"/>
          <p:nvPr/>
        </p:nvSpPr>
        <p:spPr>
          <a:xfrm>
            <a:off x="7904250" y="2715438"/>
            <a:ext cx="9441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rgbClr val="FFFF00"/>
                </a:solidFill>
              </a:rPr>
              <a:t>?</a:t>
            </a:r>
            <a:endParaRPr sz="3000">
              <a:solidFill>
                <a:srgbClr val="FFFF00"/>
              </a:solidFill>
            </a:endParaRPr>
          </a:p>
        </p:txBody>
      </p:sp>
      <p:cxnSp>
        <p:nvCxnSpPr>
          <p:cNvPr id="113" name="Google Shape;113;p16"/>
          <p:cNvCxnSpPr/>
          <p:nvPr/>
        </p:nvCxnSpPr>
        <p:spPr>
          <a:xfrm rot="10800000">
            <a:off x="4471325" y="2381363"/>
            <a:ext cx="458400" cy="347400"/>
          </a:xfrm>
          <a:prstGeom prst="straightConnector1">
            <a:avLst/>
          </a:prstGeom>
          <a:noFill/>
          <a:ln w="114300" cap="flat" cmpd="sng">
            <a:solidFill>
              <a:srgbClr val="000000"/>
            </a:solidFill>
            <a:prstDash val="solid"/>
            <a:round/>
            <a:headEnd type="none" w="med" len="med"/>
            <a:tailEnd type="none" w="med" len="med"/>
          </a:ln>
        </p:spPr>
      </p:cxnSp>
      <p:cxnSp>
        <p:nvCxnSpPr>
          <p:cNvPr id="114" name="Google Shape;114;p16"/>
          <p:cNvCxnSpPr/>
          <p:nvPr/>
        </p:nvCxnSpPr>
        <p:spPr>
          <a:xfrm rot="10800000">
            <a:off x="4471325" y="2953550"/>
            <a:ext cx="458400" cy="347400"/>
          </a:xfrm>
          <a:prstGeom prst="straightConnector1">
            <a:avLst/>
          </a:prstGeom>
          <a:noFill/>
          <a:ln w="114300" cap="flat" cmpd="sng">
            <a:solidFill>
              <a:srgbClr val="000000"/>
            </a:solidFill>
            <a:prstDash val="solid"/>
            <a:round/>
            <a:headEnd type="none" w="med" len="med"/>
            <a:tailEnd type="none" w="med" len="med"/>
          </a:ln>
        </p:spPr>
      </p:cxnSp>
      <p:cxnSp>
        <p:nvCxnSpPr>
          <p:cNvPr id="115" name="Google Shape;115;p16"/>
          <p:cNvCxnSpPr/>
          <p:nvPr/>
        </p:nvCxnSpPr>
        <p:spPr>
          <a:xfrm rot="10800000">
            <a:off x="6223775" y="2381363"/>
            <a:ext cx="458400" cy="347400"/>
          </a:xfrm>
          <a:prstGeom prst="straightConnector1">
            <a:avLst/>
          </a:prstGeom>
          <a:noFill/>
          <a:ln w="114300" cap="flat" cmpd="sng">
            <a:solidFill>
              <a:srgbClr val="000000"/>
            </a:solidFill>
            <a:prstDash val="solid"/>
            <a:round/>
            <a:headEnd type="none" w="med" len="med"/>
            <a:tailEnd type="none" w="med" len="med"/>
          </a:ln>
        </p:spPr>
      </p:cxnSp>
      <p:cxnSp>
        <p:nvCxnSpPr>
          <p:cNvPr id="116" name="Google Shape;116;p16"/>
          <p:cNvCxnSpPr/>
          <p:nvPr/>
        </p:nvCxnSpPr>
        <p:spPr>
          <a:xfrm rot="10800000">
            <a:off x="6350988" y="2923163"/>
            <a:ext cx="458400" cy="347400"/>
          </a:xfrm>
          <a:prstGeom prst="straightConnector1">
            <a:avLst/>
          </a:prstGeom>
          <a:noFill/>
          <a:ln w="114300" cap="flat" cmpd="sng">
            <a:solidFill>
              <a:srgbClr val="000000"/>
            </a:solidFill>
            <a:prstDash val="solid"/>
            <a:round/>
            <a:headEnd type="none" w="med" len="med"/>
            <a:tailEnd type="none" w="med" len="med"/>
          </a:ln>
        </p:spPr>
      </p:cxnSp>
      <p:sp>
        <p:nvSpPr>
          <p:cNvPr id="117" name="Google Shape;117;p16"/>
          <p:cNvSpPr txBox="1"/>
          <p:nvPr/>
        </p:nvSpPr>
        <p:spPr>
          <a:xfrm>
            <a:off x="4069400" y="2327550"/>
            <a:ext cx="6108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rgbClr val="00FFFF"/>
                </a:solidFill>
              </a:rPr>
              <a:t>2</a:t>
            </a:r>
            <a:endParaRPr/>
          </a:p>
        </p:txBody>
      </p:sp>
      <p:sp>
        <p:nvSpPr>
          <p:cNvPr id="118" name="Google Shape;118;p16"/>
          <p:cNvSpPr txBox="1"/>
          <p:nvPr/>
        </p:nvSpPr>
        <p:spPr>
          <a:xfrm>
            <a:off x="5984075" y="2790950"/>
            <a:ext cx="458400" cy="520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rgbClr val="00FFFF"/>
                </a:solidFill>
              </a:rPr>
              <a:t>1</a:t>
            </a:r>
            <a:endParaRPr/>
          </a:p>
        </p:txBody>
      </p:sp>
      <p:sp>
        <p:nvSpPr>
          <p:cNvPr id="119" name="Google Shape;119;p16"/>
          <p:cNvSpPr txBox="1"/>
          <p:nvPr/>
        </p:nvSpPr>
        <p:spPr>
          <a:xfrm>
            <a:off x="3993200" y="2784750"/>
            <a:ext cx="394200" cy="520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rgbClr val="FFFF00"/>
                </a:solidFill>
              </a:rPr>
              <a:t>6</a:t>
            </a:r>
            <a:endParaRPr/>
          </a:p>
        </p:txBody>
      </p:sp>
      <p:sp>
        <p:nvSpPr>
          <p:cNvPr id="120" name="Google Shape;120;p16"/>
          <p:cNvSpPr txBox="1"/>
          <p:nvPr/>
        </p:nvSpPr>
        <p:spPr>
          <a:xfrm>
            <a:off x="5935713" y="2251350"/>
            <a:ext cx="4584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rgbClr val="FFFF00"/>
                </a:solidFill>
              </a:rPr>
              <a:t>1</a:t>
            </a:r>
            <a:endParaRPr/>
          </a:p>
        </p:txBody>
      </p:sp>
      <p:sp>
        <p:nvSpPr>
          <p:cNvPr id="121" name="Google Shape;121;p16"/>
          <p:cNvSpPr txBox="1"/>
          <p:nvPr/>
        </p:nvSpPr>
        <p:spPr>
          <a:xfrm>
            <a:off x="353625" y="2582475"/>
            <a:ext cx="3458700" cy="728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highlight>
                  <a:srgbClr val="FF0000"/>
                </a:highlight>
              </a:rPr>
              <a:t>Last you check for the ability to simplify in  both the original fractions. After completing that multiply the numbers.</a:t>
            </a:r>
            <a:endParaRPr>
              <a:solidFill>
                <a:srgbClr val="FFFFFF"/>
              </a:solidFill>
              <a:highlight>
                <a:srgbClr val="FF0000"/>
              </a:highligh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FFFFFF"/>
                </a:solidFill>
              </a:rPr>
              <a:t>Reciprocals</a:t>
            </a:r>
            <a:endParaRPr>
              <a:solidFill>
                <a:srgbClr val="FFFFFF"/>
              </a:solidFill>
            </a:endParaRPr>
          </a:p>
        </p:txBody>
      </p:sp>
      <p:sp>
        <p:nvSpPr>
          <p:cNvPr id="127" name="Google Shape;127;p17"/>
          <p:cNvSpPr txBox="1">
            <a:spLocks noGrp="1"/>
          </p:cNvSpPr>
          <p:nvPr>
            <p:ph type="body" idx="1"/>
          </p:nvPr>
        </p:nvSpPr>
        <p:spPr>
          <a:xfrm>
            <a:off x="3032600" y="1152475"/>
            <a:ext cx="5799600" cy="572700"/>
          </a:xfrm>
          <a:prstGeom prst="rect">
            <a:avLst/>
          </a:prstGeom>
        </p:spPr>
        <p:txBody>
          <a:bodyPr spcFirstLastPara="1" wrap="square" lIns="91425" tIns="91425" rIns="91425" bIns="91425" anchor="t" anchorCtr="0">
            <a:noAutofit/>
          </a:bodyPr>
          <a:lstStyle/>
          <a:p>
            <a:pPr marL="457200" lvl="0" indent="0" algn="l" rtl="0">
              <a:spcBef>
                <a:spcPts val="0"/>
              </a:spcBef>
              <a:spcAft>
                <a:spcPts val="0"/>
              </a:spcAft>
              <a:buNone/>
            </a:pPr>
            <a:r>
              <a:rPr lang="en">
                <a:solidFill>
                  <a:srgbClr val="FFFFFF"/>
                </a:solidFill>
              </a:rPr>
              <a:t>Find the reciprocal to ⅛.</a:t>
            </a:r>
            <a:endParaRPr>
              <a:solidFill>
                <a:srgbClr val="FFFFFF"/>
              </a:solidFill>
            </a:endParaRPr>
          </a:p>
          <a:p>
            <a:pPr marL="457200" lvl="0" indent="0" algn="l" rtl="0">
              <a:spcBef>
                <a:spcPts val="1600"/>
              </a:spcBef>
              <a:spcAft>
                <a:spcPts val="1600"/>
              </a:spcAft>
              <a:buNone/>
            </a:pPr>
            <a:r>
              <a:rPr lang="en">
                <a:solidFill>
                  <a:srgbClr val="000000"/>
                </a:solidFill>
              </a:rPr>
              <a:t> </a:t>
            </a:r>
            <a:endParaRPr>
              <a:solidFill>
                <a:srgbClr val="000000"/>
              </a:solidFill>
            </a:endParaRPr>
          </a:p>
        </p:txBody>
      </p:sp>
      <p:sp>
        <p:nvSpPr>
          <p:cNvPr id="128" name="Google Shape;128;p17"/>
          <p:cNvSpPr/>
          <p:nvPr/>
        </p:nvSpPr>
        <p:spPr>
          <a:xfrm>
            <a:off x="96875" y="912175"/>
            <a:ext cx="2862600" cy="2935800"/>
          </a:xfrm>
          <a:prstGeom prst="roundRect">
            <a:avLst>
              <a:gd name="adj" fmla="val 16667"/>
            </a:avLst>
          </a:prstGeom>
          <a:solidFill>
            <a:srgbClr val="D0E0E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endParaRPr/>
          </a:p>
        </p:txBody>
      </p:sp>
      <p:sp>
        <p:nvSpPr>
          <p:cNvPr id="129" name="Google Shape;129;p17"/>
          <p:cNvSpPr txBox="1"/>
          <p:nvPr/>
        </p:nvSpPr>
        <p:spPr>
          <a:xfrm>
            <a:off x="1563550" y="1965550"/>
            <a:ext cx="1276800" cy="66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solidFill>
                <a:srgbClr val="E69138"/>
              </a:solidFill>
            </a:endParaRPr>
          </a:p>
        </p:txBody>
      </p:sp>
      <p:sp>
        <p:nvSpPr>
          <p:cNvPr id="130" name="Google Shape;130;p17"/>
          <p:cNvSpPr txBox="1"/>
          <p:nvPr/>
        </p:nvSpPr>
        <p:spPr>
          <a:xfrm>
            <a:off x="383300" y="1152463"/>
            <a:ext cx="2649300" cy="801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The reciprocal of a fraction is the fraction that will make this statement true?</a:t>
            </a:r>
            <a:endParaRPr/>
          </a:p>
        </p:txBody>
      </p:sp>
      <p:sp>
        <p:nvSpPr>
          <p:cNvPr id="131" name="Google Shape;131;p17"/>
          <p:cNvSpPr txBox="1"/>
          <p:nvPr/>
        </p:nvSpPr>
        <p:spPr>
          <a:xfrm>
            <a:off x="450050" y="2078825"/>
            <a:ext cx="2282400" cy="353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9900FF"/>
                </a:solidFill>
              </a:rPr>
              <a:t>Fraction x Reciprocal = 1</a:t>
            </a:r>
            <a:endParaRPr>
              <a:solidFill>
                <a:srgbClr val="9900FF"/>
              </a:solidFill>
            </a:endParaRPr>
          </a:p>
        </p:txBody>
      </p:sp>
      <p:sp>
        <p:nvSpPr>
          <p:cNvPr id="132" name="Google Shape;132;p17"/>
          <p:cNvSpPr txBox="1"/>
          <p:nvPr/>
        </p:nvSpPr>
        <p:spPr>
          <a:xfrm>
            <a:off x="525075" y="2582475"/>
            <a:ext cx="2100300" cy="519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What is the reciprocal for ⅛? </a:t>
            </a:r>
            <a:endParaRPr/>
          </a:p>
        </p:txBody>
      </p:sp>
      <p:sp>
        <p:nvSpPr>
          <p:cNvPr id="133" name="Google Shape;133;p17"/>
          <p:cNvSpPr txBox="1"/>
          <p:nvPr/>
        </p:nvSpPr>
        <p:spPr>
          <a:xfrm>
            <a:off x="3670100" y="1359700"/>
            <a:ext cx="5358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00FFFF"/>
                </a:solidFill>
              </a:rPr>
              <a:t>1</a:t>
            </a:r>
            <a:endParaRPr sz="4800">
              <a:solidFill>
                <a:srgbClr val="00FFFF"/>
              </a:solidFill>
            </a:endParaRPr>
          </a:p>
        </p:txBody>
      </p:sp>
      <p:cxnSp>
        <p:nvCxnSpPr>
          <p:cNvPr id="134" name="Google Shape;134;p17"/>
          <p:cNvCxnSpPr/>
          <p:nvPr/>
        </p:nvCxnSpPr>
        <p:spPr>
          <a:xfrm>
            <a:off x="3536150" y="2101375"/>
            <a:ext cx="803700" cy="10800"/>
          </a:xfrm>
          <a:prstGeom prst="straightConnector1">
            <a:avLst/>
          </a:prstGeom>
          <a:noFill/>
          <a:ln w="38100" cap="flat" cmpd="sng">
            <a:solidFill>
              <a:srgbClr val="FF00FF"/>
            </a:solidFill>
            <a:prstDash val="solid"/>
            <a:round/>
            <a:headEnd type="none" w="med" len="med"/>
            <a:tailEnd type="none" w="med" len="med"/>
          </a:ln>
        </p:spPr>
      </p:cxnSp>
      <p:sp>
        <p:nvSpPr>
          <p:cNvPr id="135" name="Google Shape;135;p17"/>
          <p:cNvSpPr txBox="1"/>
          <p:nvPr/>
        </p:nvSpPr>
        <p:spPr>
          <a:xfrm>
            <a:off x="3675466" y="1981450"/>
            <a:ext cx="5358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FF0000"/>
                </a:solidFill>
              </a:rPr>
              <a:t>8</a:t>
            </a:r>
            <a:endParaRPr>
              <a:solidFill>
                <a:srgbClr val="FF0000"/>
              </a:solidFill>
            </a:endParaRPr>
          </a:p>
        </p:txBody>
      </p:sp>
      <p:sp>
        <p:nvSpPr>
          <p:cNvPr id="136" name="Google Shape;136;p17"/>
          <p:cNvSpPr txBox="1"/>
          <p:nvPr/>
        </p:nvSpPr>
        <p:spPr>
          <a:xfrm>
            <a:off x="4339850" y="1746775"/>
            <a:ext cx="6216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FFFFFF"/>
                </a:solidFill>
              </a:rPr>
              <a:t>X</a:t>
            </a:r>
            <a:endParaRPr sz="4800">
              <a:solidFill>
                <a:srgbClr val="FFFFFF"/>
              </a:solidFill>
            </a:endParaRPr>
          </a:p>
        </p:txBody>
      </p:sp>
      <p:sp>
        <p:nvSpPr>
          <p:cNvPr id="137" name="Google Shape;137;p17"/>
          <p:cNvSpPr txBox="1"/>
          <p:nvPr/>
        </p:nvSpPr>
        <p:spPr>
          <a:xfrm>
            <a:off x="4764125" y="1232225"/>
            <a:ext cx="3026100" cy="127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9600">
                <a:solidFill>
                  <a:srgbClr val="EAD1DC"/>
                </a:solidFill>
              </a:rPr>
              <a:t>? </a:t>
            </a:r>
            <a:r>
              <a:rPr lang="en" sz="9600">
                <a:solidFill>
                  <a:srgbClr val="FFFFFF"/>
                </a:solidFill>
              </a:rPr>
              <a:t>= </a:t>
            </a:r>
            <a:r>
              <a:rPr lang="en" sz="9600">
                <a:solidFill>
                  <a:srgbClr val="FFFF00"/>
                </a:solidFill>
              </a:rPr>
              <a:t>1</a:t>
            </a:r>
            <a:endParaRPr sz="9600">
              <a:solidFill>
                <a:srgbClr val="FFFF00"/>
              </a:solidFill>
            </a:endParaRPr>
          </a:p>
        </p:txBody>
      </p:sp>
      <p:sp>
        <p:nvSpPr>
          <p:cNvPr id="138" name="Google Shape;138;p17"/>
          <p:cNvSpPr txBox="1"/>
          <p:nvPr/>
        </p:nvSpPr>
        <p:spPr>
          <a:xfrm>
            <a:off x="3396850" y="2769325"/>
            <a:ext cx="61722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highlight>
                  <a:srgbClr val="FFFF00"/>
                </a:highlight>
              </a:rPr>
              <a:t>Remember 1 in fraction form is any number over itself. So change one </a:t>
            </a:r>
            <a:endParaRPr>
              <a:highlight>
                <a:srgbClr val="FFFF00"/>
              </a:highlight>
            </a:endParaRPr>
          </a:p>
          <a:p>
            <a:pPr marL="0" lvl="0" indent="0" algn="l" rtl="0">
              <a:spcBef>
                <a:spcPts val="0"/>
              </a:spcBef>
              <a:spcAft>
                <a:spcPts val="0"/>
              </a:spcAft>
              <a:buNone/>
            </a:pPr>
            <a:r>
              <a:rPr lang="en">
                <a:highlight>
                  <a:srgbClr val="FFFF00"/>
                </a:highlight>
              </a:rPr>
              <a:t>into that form.  </a:t>
            </a:r>
            <a:endParaRPr>
              <a:highlight>
                <a:srgbClr val="FFFF00"/>
              </a:highlight>
            </a:endParaRPr>
          </a:p>
        </p:txBody>
      </p:sp>
      <p:sp>
        <p:nvSpPr>
          <p:cNvPr id="139" name="Google Shape;139;p17"/>
          <p:cNvSpPr txBox="1"/>
          <p:nvPr/>
        </p:nvSpPr>
        <p:spPr>
          <a:xfrm>
            <a:off x="3670100" y="3381050"/>
            <a:ext cx="5358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00FFFF"/>
                </a:solidFill>
              </a:rPr>
              <a:t>1</a:t>
            </a:r>
            <a:endParaRPr sz="4800">
              <a:solidFill>
                <a:srgbClr val="00FFFF"/>
              </a:solidFill>
            </a:endParaRPr>
          </a:p>
        </p:txBody>
      </p:sp>
      <p:cxnSp>
        <p:nvCxnSpPr>
          <p:cNvPr id="140" name="Google Shape;140;p17"/>
          <p:cNvCxnSpPr/>
          <p:nvPr/>
        </p:nvCxnSpPr>
        <p:spPr>
          <a:xfrm>
            <a:off x="3536150" y="4122725"/>
            <a:ext cx="803700" cy="10800"/>
          </a:xfrm>
          <a:prstGeom prst="straightConnector1">
            <a:avLst/>
          </a:prstGeom>
          <a:noFill/>
          <a:ln w="38100" cap="flat" cmpd="sng">
            <a:solidFill>
              <a:srgbClr val="FF00FF"/>
            </a:solidFill>
            <a:prstDash val="solid"/>
            <a:round/>
            <a:headEnd type="none" w="med" len="med"/>
            <a:tailEnd type="none" w="med" len="med"/>
          </a:ln>
        </p:spPr>
      </p:cxnSp>
      <p:sp>
        <p:nvSpPr>
          <p:cNvPr id="141" name="Google Shape;141;p17"/>
          <p:cNvSpPr txBox="1"/>
          <p:nvPr/>
        </p:nvSpPr>
        <p:spPr>
          <a:xfrm>
            <a:off x="3675466" y="4002800"/>
            <a:ext cx="5358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FF0000"/>
                </a:solidFill>
              </a:rPr>
              <a:t>8</a:t>
            </a:r>
            <a:endParaRPr>
              <a:solidFill>
                <a:srgbClr val="FF0000"/>
              </a:solidFill>
            </a:endParaRPr>
          </a:p>
        </p:txBody>
      </p:sp>
      <p:sp>
        <p:nvSpPr>
          <p:cNvPr id="142" name="Google Shape;142;p17"/>
          <p:cNvSpPr txBox="1"/>
          <p:nvPr/>
        </p:nvSpPr>
        <p:spPr>
          <a:xfrm>
            <a:off x="4339850" y="3768125"/>
            <a:ext cx="6216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FFFFFF"/>
                </a:solidFill>
              </a:rPr>
              <a:t>X</a:t>
            </a:r>
            <a:endParaRPr sz="4800">
              <a:solidFill>
                <a:srgbClr val="FFFFFF"/>
              </a:solidFill>
            </a:endParaRPr>
          </a:p>
        </p:txBody>
      </p:sp>
      <p:sp>
        <p:nvSpPr>
          <p:cNvPr id="143" name="Google Shape;143;p17"/>
          <p:cNvSpPr txBox="1"/>
          <p:nvPr/>
        </p:nvSpPr>
        <p:spPr>
          <a:xfrm>
            <a:off x="5743575" y="3305100"/>
            <a:ext cx="975000" cy="1223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9600">
                <a:solidFill>
                  <a:srgbClr val="FFFFFF"/>
                </a:solidFill>
              </a:rPr>
              <a:t>= </a:t>
            </a:r>
            <a:endParaRPr sz="9600">
              <a:solidFill>
                <a:srgbClr val="FFFF00"/>
              </a:solidFill>
            </a:endParaRPr>
          </a:p>
        </p:txBody>
      </p:sp>
      <p:cxnSp>
        <p:nvCxnSpPr>
          <p:cNvPr id="144" name="Google Shape;144;p17"/>
          <p:cNvCxnSpPr/>
          <p:nvPr/>
        </p:nvCxnSpPr>
        <p:spPr>
          <a:xfrm>
            <a:off x="4961450" y="4122481"/>
            <a:ext cx="803700" cy="10800"/>
          </a:xfrm>
          <a:prstGeom prst="straightConnector1">
            <a:avLst/>
          </a:prstGeom>
          <a:noFill/>
          <a:ln w="38100" cap="flat" cmpd="sng">
            <a:solidFill>
              <a:srgbClr val="FF00FF"/>
            </a:solidFill>
            <a:prstDash val="solid"/>
            <a:round/>
            <a:headEnd type="none" w="med" len="med"/>
            <a:tailEnd type="none" w="med" len="med"/>
          </a:ln>
        </p:spPr>
      </p:cxnSp>
      <p:cxnSp>
        <p:nvCxnSpPr>
          <p:cNvPr id="145" name="Google Shape;145;p17"/>
          <p:cNvCxnSpPr/>
          <p:nvPr/>
        </p:nvCxnSpPr>
        <p:spPr>
          <a:xfrm>
            <a:off x="6718575" y="4122475"/>
            <a:ext cx="803700" cy="10800"/>
          </a:xfrm>
          <a:prstGeom prst="straightConnector1">
            <a:avLst/>
          </a:prstGeom>
          <a:noFill/>
          <a:ln w="38100" cap="flat" cmpd="sng">
            <a:solidFill>
              <a:srgbClr val="FF00FF"/>
            </a:solidFill>
            <a:prstDash val="solid"/>
            <a:round/>
            <a:headEnd type="none" w="med" len="med"/>
            <a:tailEnd type="none" w="med" len="med"/>
          </a:ln>
        </p:spPr>
      </p:cxnSp>
      <p:sp>
        <p:nvSpPr>
          <p:cNvPr id="146" name="Google Shape;146;p17"/>
          <p:cNvSpPr txBox="1"/>
          <p:nvPr/>
        </p:nvSpPr>
        <p:spPr>
          <a:xfrm>
            <a:off x="5084613" y="3337325"/>
            <a:ext cx="5358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00FFFF"/>
                </a:solidFill>
              </a:rPr>
              <a:t>?</a:t>
            </a:r>
            <a:endParaRPr/>
          </a:p>
        </p:txBody>
      </p:sp>
      <p:sp>
        <p:nvSpPr>
          <p:cNvPr id="147" name="Google Shape;147;p17"/>
          <p:cNvSpPr txBox="1"/>
          <p:nvPr/>
        </p:nvSpPr>
        <p:spPr>
          <a:xfrm>
            <a:off x="6937775" y="3381050"/>
            <a:ext cx="4776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00FFFF"/>
                </a:solidFill>
              </a:rPr>
              <a:t>8</a:t>
            </a:r>
            <a:endParaRPr/>
          </a:p>
        </p:txBody>
      </p:sp>
      <p:sp>
        <p:nvSpPr>
          <p:cNvPr id="148" name="Google Shape;148;p17"/>
          <p:cNvSpPr txBox="1"/>
          <p:nvPr/>
        </p:nvSpPr>
        <p:spPr>
          <a:xfrm>
            <a:off x="5197025" y="4002800"/>
            <a:ext cx="5358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FF0000"/>
                </a:solidFill>
              </a:rPr>
              <a:t>?</a:t>
            </a:r>
            <a:endParaRPr/>
          </a:p>
        </p:txBody>
      </p:sp>
      <p:sp>
        <p:nvSpPr>
          <p:cNvPr id="149" name="Google Shape;149;p17"/>
          <p:cNvSpPr txBox="1"/>
          <p:nvPr/>
        </p:nvSpPr>
        <p:spPr>
          <a:xfrm>
            <a:off x="6937775" y="4002800"/>
            <a:ext cx="4776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FF0000"/>
                </a:solidFill>
              </a:rPr>
              <a:t>8</a:t>
            </a:r>
            <a:endParaRPr/>
          </a:p>
        </p:txBody>
      </p:sp>
      <p:sp>
        <p:nvSpPr>
          <p:cNvPr id="150" name="Google Shape;150;p17"/>
          <p:cNvSpPr txBox="1"/>
          <p:nvPr/>
        </p:nvSpPr>
        <p:spPr>
          <a:xfrm>
            <a:off x="578650" y="3240800"/>
            <a:ext cx="1221600" cy="353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rgbClr val="FF0000"/>
                </a:solidFill>
              </a:rPr>
              <a:t>Answer Here</a:t>
            </a:r>
            <a:endParaRPr u="sng">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FFFFFF"/>
                </a:solidFill>
              </a:rPr>
              <a:t>Reciprocals 2</a:t>
            </a:r>
            <a:endParaRPr>
              <a:solidFill>
                <a:srgbClr val="FFFFFF"/>
              </a:solidFill>
            </a:endParaRPr>
          </a:p>
        </p:txBody>
      </p:sp>
      <p:sp>
        <p:nvSpPr>
          <p:cNvPr id="156" name="Google Shape;156;p18"/>
          <p:cNvSpPr txBox="1">
            <a:spLocks noGrp="1"/>
          </p:cNvSpPr>
          <p:nvPr>
            <p:ph type="body" idx="1"/>
          </p:nvPr>
        </p:nvSpPr>
        <p:spPr>
          <a:xfrm>
            <a:off x="365275" y="1017725"/>
            <a:ext cx="8520600" cy="1317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FFFFFF"/>
                </a:solidFill>
              </a:rPr>
              <a:t>To know what form to put one into depends on your numerator and denominator. To know the number to put over itself you multiply the two together. If you have ¾ the problem will look like this.</a:t>
            </a:r>
            <a:endParaRPr>
              <a:solidFill>
                <a:srgbClr val="FFFFFF"/>
              </a:solidFill>
            </a:endParaRPr>
          </a:p>
        </p:txBody>
      </p:sp>
      <p:sp>
        <p:nvSpPr>
          <p:cNvPr id="157" name="Google Shape;157;p18"/>
          <p:cNvSpPr txBox="1"/>
          <p:nvPr/>
        </p:nvSpPr>
        <p:spPr>
          <a:xfrm>
            <a:off x="365275" y="2003825"/>
            <a:ext cx="61722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highlight>
                  <a:srgbClr val="FF00FF"/>
                </a:highlight>
              </a:rPr>
              <a:t>Solve for the reciprocal.  </a:t>
            </a:r>
            <a:endParaRPr>
              <a:highlight>
                <a:srgbClr val="FF00FF"/>
              </a:highlight>
            </a:endParaRPr>
          </a:p>
        </p:txBody>
      </p:sp>
      <p:sp>
        <p:nvSpPr>
          <p:cNvPr id="158" name="Google Shape;158;p18"/>
          <p:cNvSpPr txBox="1"/>
          <p:nvPr/>
        </p:nvSpPr>
        <p:spPr>
          <a:xfrm>
            <a:off x="358975" y="2523800"/>
            <a:ext cx="5358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00FFFF"/>
                </a:solidFill>
              </a:rPr>
              <a:t>3</a:t>
            </a:r>
            <a:endParaRPr sz="4800">
              <a:solidFill>
                <a:srgbClr val="00FFFF"/>
              </a:solidFill>
            </a:endParaRPr>
          </a:p>
        </p:txBody>
      </p:sp>
      <p:cxnSp>
        <p:nvCxnSpPr>
          <p:cNvPr id="159" name="Google Shape;159;p18"/>
          <p:cNvCxnSpPr/>
          <p:nvPr/>
        </p:nvCxnSpPr>
        <p:spPr>
          <a:xfrm>
            <a:off x="225025" y="3265475"/>
            <a:ext cx="803700" cy="10800"/>
          </a:xfrm>
          <a:prstGeom prst="straightConnector1">
            <a:avLst/>
          </a:prstGeom>
          <a:noFill/>
          <a:ln w="38100" cap="flat" cmpd="sng">
            <a:solidFill>
              <a:srgbClr val="FF00FF"/>
            </a:solidFill>
            <a:prstDash val="solid"/>
            <a:round/>
            <a:headEnd type="none" w="med" len="med"/>
            <a:tailEnd type="none" w="med" len="med"/>
          </a:ln>
        </p:spPr>
      </p:cxnSp>
      <p:sp>
        <p:nvSpPr>
          <p:cNvPr id="160" name="Google Shape;160;p18"/>
          <p:cNvSpPr txBox="1"/>
          <p:nvPr/>
        </p:nvSpPr>
        <p:spPr>
          <a:xfrm>
            <a:off x="364341" y="3145550"/>
            <a:ext cx="5358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FF0000"/>
                </a:solidFill>
              </a:rPr>
              <a:t>4</a:t>
            </a:r>
            <a:endParaRPr>
              <a:solidFill>
                <a:srgbClr val="FF0000"/>
              </a:solidFill>
            </a:endParaRPr>
          </a:p>
        </p:txBody>
      </p:sp>
      <p:sp>
        <p:nvSpPr>
          <p:cNvPr id="161" name="Google Shape;161;p18"/>
          <p:cNvSpPr txBox="1"/>
          <p:nvPr/>
        </p:nvSpPr>
        <p:spPr>
          <a:xfrm>
            <a:off x="1028725" y="2910875"/>
            <a:ext cx="6216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FFFFFF"/>
                </a:solidFill>
              </a:rPr>
              <a:t>X</a:t>
            </a:r>
            <a:endParaRPr sz="4800">
              <a:solidFill>
                <a:srgbClr val="FFFFFF"/>
              </a:solidFill>
            </a:endParaRPr>
          </a:p>
        </p:txBody>
      </p:sp>
      <p:sp>
        <p:nvSpPr>
          <p:cNvPr id="162" name="Google Shape;162;p18"/>
          <p:cNvSpPr txBox="1"/>
          <p:nvPr/>
        </p:nvSpPr>
        <p:spPr>
          <a:xfrm>
            <a:off x="2432450" y="2447850"/>
            <a:ext cx="975000" cy="1223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9600">
                <a:solidFill>
                  <a:srgbClr val="FFFFFF"/>
                </a:solidFill>
              </a:rPr>
              <a:t>= </a:t>
            </a:r>
            <a:endParaRPr sz="9600">
              <a:solidFill>
                <a:srgbClr val="FFFF00"/>
              </a:solidFill>
            </a:endParaRPr>
          </a:p>
        </p:txBody>
      </p:sp>
      <p:cxnSp>
        <p:nvCxnSpPr>
          <p:cNvPr id="163" name="Google Shape;163;p18"/>
          <p:cNvCxnSpPr/>
          <p:nvPr/>
        </p:nvCxnSpPr>
        <p:spPr>
          <a:xfrm>
            <a:off x="1650325" y="3265231"/>
            <a:ext cx="803700" cy="10800"/>
          </a:xfrm>
          <a:prstGeom prst="straightConnector1">
            <a:avLst/>
          </a:prstGeom>
          <a:noFill/>
          <a:ln w="38100" cap="flat" cmpd="sng">
            <a:solidFill>
              <a:srgbClr val="FF00FF"/>
            </a:solidFill>
            <a:prstDash val="solid"/>
            <a:round/>
            <a:headEnd type="none" w="med" len="med"/>
            <a:tailEnd type="none" w="med" len="med"/>
          </a:ln>
        </p:spPr>
      </p:cxnSp>
      <p:cxnSp>
        <p:nvCxnSpPr>
          <p:cNvPr id="164" name="Google Shape;164;p18"/>
          <p:cNvCxnSpPr/>
          <p:nvPr/>
        </p:nvCxnSpPr>
        <p:spPr>
          <a:xfrm>
            <a:off x="3407450" y="3265225"/>
            <a:ext cx="803700" cy="10800"/>
          </a:xfrm>
          <a:prstGeom prst="straightConnector1">
            <a:avLst/>
          </a:prstGeom>
          <a:noFill/>
          <a:ln w="38100" cap="flat" cmpd="sng">
            <a:solidFill>
              <a:srgbClr val="FF00FF"/>
            </a:solidFill>
            <a:prstDash val="solid"/>
            <a:round/>
            <a:headEnd type="none" w="med" len="med"/>
            <a:tailEnd type="none" w="med" len="med"/>
          </a:ln>
        </p:spPr>
      </p:cxnSp>
      <p:sp>
        <p:nvSpPr>
          <p:cNvPr id="165" name="Google Shape;165;p18"/>
          <p:cNvSpPr txBox="1"/>
          <p:nvPr/>
        </p:nvSpPr>
        <p:spPr>
          <a:xfrm>
            <a:off x="1773488" y="2480075"/>
            <a:ext cx="5358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00FFFF"/>
                </a:solidFill>
              </a:rPr>
              <a:t>?</a:t>
            </a:r>
            <a:endParaRPr/>
          </a:p>
        </p:txBody>
      </p:sp>
      <p:sp>
        <p:nvSpPr>
          <p:cNvPr id="166" name="Google Shape;166;p18"/>
          <p:cNvSpPr txBox="1"/>
          <p:nvPr/>
        </p:nvSpPr>
        <p:spPr>
          <a:xfrm>
            <a:off x="3300550" y="2523800"/>
            <a:ext cx="9105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00FFFF"/>
                </a:solidFill>
              </a:rPr>
              <a:t>12</a:t>
            </a:r>
            <a:endParaRPr/>
          </a:p>
        </p:txBody>
      </p:sp>
      <p:sp>
        <p:nvSpPr>
          <p:cNvPr id="167" name="Google Shape;167;p18"/>
          <p:cNvSpPr txBox="1"/>
          <p:nvPr/>
        </p:nvSpPr>
        <p:spPr>
          <a:xfrm>
            <a:off x="1885900" y="3145550"/>
            <a:ext cx="5358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FF0000"/>
                </a:solidFill>
              </a:rPr>
              <a:t>?</a:t>
            </a:r>
            <a:endParaRPr/>
          </a:p>
        </p:txBody>
      </p:sp>
      <p:sp>
        <p:nvSpPr>
          <p:cNvPr id="168" name="Google Shape;168;p18"/>
          <p:cNvSpPr txBox="1"/>
          <p:nvPr/>
        </p:nvSpPr>
        <p:spPr>
          <a:xfrm>
            <a:off x="3311350" y="3145550"/>
            <a:ext cx="9750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FF0000"/>
                </a:solidFill>
              </a:rPr>
              <a:t>12</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FFFFFF"/>
                </a:solidFill>
              </a:rPr>
              <a:t>Reciprocals Finish</a:t>
            </a:r>
            <a:endParaRPr>
              <a:solidFill>
                <a:srgbClr val="FFFFFF"/>
              </a:solidFill>
            </a:endParaRPr>
          </a:p>
        </p:txBody>
      </p:sp>
      <p:sp>
        <p:nvSpPr>
          <p:cNvPr id="174" name="Google Shape;174;p19"/>
          <p:cNvSpPr txBox="1">
            <a:spLocks noGrp="1"/>
          </p:cNvSpPr>
          <p:nvPr>
            <p:ph type="body" idx="1"/>
          </p:nvPr>
        </p:nvSpPr>
        <p:spPr>
          <a:xfrm>
            <a:off x="247400" y="948875"/>
            <a:ext cx="8520600" cy="77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FFFF00"/>
                </a:solidFill>
                <a:highlight>
                  <a:srgbClr val="9900FF"/>
                </a:highlight>
              </a:rPr>
              <a:t>The easiest way to find the reciprocal is to exchange the places of the numerator and denominator. This will always give you the reciprocal to that fraction.</a:t>
            </a:r>
            <a:endParaRPr>
              <a:solidFill>
                <a:srgbClr val="FFFF00"/>
              </a:solidFill>
              <a:highlight>
                <a:srgbClr val="9900FF"/>
              </a:highlight>
            </a:endParaRPr>
          </a:p>
        </p:txBody>
      </p:sp>
      <p:sp>
        <p:nvSpPr>
          <p:cNvPr id="175" name="Google Shape;175;p19"/>
          <p:cNvSpPr txBox="1"/>
          <p:nvPr/>
        </p:nvSpPr>
        <p:spPr>
          <a:xfrm>
            <a:off x="450050" y="1928825"/>
            <a:ext cx="6172200" cy="45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0000"/>
                </a:solidFill>
                <a:highlight>
                  <a:srgbClr val="FFFFFF"/>
                </a:highlight>
              </a:rPr>
              <a:t>Find the reciprocals of the following fractions.</a:t>
            </a:r>
            <a:endParaRPr>
              <a:solidFill>
                <a:srgbClr val="FF0000"/>
              </a:solidFill>
              <a:highlight>
                <a:srgbClr val="FFFFFF"/>
              </a:highlight>
            </a:endParaRPr>
          </a:p>
        </p:txBody>
      </p:sp>
      <p:sp>
        <p:nvSpPr>
          <p:cNvPr id="176" name="Google Shape;176;p19"/>
          <p:cNvSpPr txBox="1"/>
          <p:nvPr/>
        </p:nvSpPr>
        <p:spPr>
          <a:xfrm>
            <a:off x="22625" y="2261000"/>
            <a:ext cx="41031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FFFFFF"/>
                </a:solidFill>
              </a:rPr>
              <a:t>9/12 = </a:t>
            </a:r>
            <a:r>
              <a:rPr lang="en" sz="4800" u="sng">
                <a:solidFill>
                  <a:srgbClr val="FF0000"/>
                </a:solidFill>
              </a:rPr>
              <a:t>Answer </a:t>
            </a:r>
            <a:endParaRPr sz="4800" u="sng">
              <a:solidFill>
                <a:srgbClr val="FF0000"/>
              </a:solidFill>
            </a:endParaRPr>
          </a:p>
        </p:txBody>
      </p:sp>
      <p:sp>
        <p:nvSpPr>
          <p:cNvPr id="177" name="Google Shape;177;p19"/>
          <p:cNvSpPr txBox="1"/>
          <p:nvPr/>
        </p:nvSpPr>
        <p:spPr>
          <a:xfrm>
            <a:off x="83100" y="3299225"/>
            <a:ext cx="4042500" cy="1101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FFFFFF"/>
                </a:solidFill>
              </a:rPr>
              <a:t>5/7 = </a:t>
            </a:r>
            <a:r>
              <a:rPr lang="en" sz="4800" u="sng">
                <a:solidFill>
                  <a:srgbClr val="FF0000"/>
                </a:solidFill>
              </a:rPr>
              <a:t>Answer</a:t>
            </a:r>
            <a:r>
              <a:rPr lang="en" sz="6000" u="sng">
                <a:solidFill>
                  <a:srgbClr val="FF0000"/>
                </a:solidFill>
              </a:rPr>
              <a:t> </a:t>
            </a:r>
            <a:endParaRPr/>
          </a:p>
        </p:txBody>
      </p:sp>
      <p:sp>
        <p:nvSpPr>
          <p:cNvPr id="178" name="Google Shape;178;p19"/>
          <p:cNvSpPr txBox="1"/>
          <p:nvPr/>
        </p:nvSpPr>
        <p:spPr>
          <a:xfrm>
            <a:off x="4572000" y="2378825"/>
            <a:ext cx="4103100" cy="7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FFFFFF"/>
                </a:solidFill>
              </a:rPr>
              <a:t>3/4 = </a:t>
            </a:r>
            <a:r>
              <a:rPr lang="en" sz="4800" u="sng">
                <a:solidFill>
                  <a:srgbClr val="FF0000"/>
                </a:solidFill>
              </a:rPr>
              <a:t>Answer </a:t>
            </a:r>
            <a:endParaRPr sz="4800" u="sng">
              <a:solidFill>
                <a:srgbClr val="FF0000"/>
              </a:solidFill>
            </a:endParaRPr>
          </a:p>
        </p:txBody>
      </p:sp>
      <p:sp>
        <p:nvSpPr>
          <p:cNvPr id="179" name="Google Shape;179;p19"/>
          <p:cNvSpPr txBox="1"/>
          <p:nvPr/>
        </p:nvSpPr>
        <p:spPr>
          <a:xfrm>
            <a:off x="4632475" y="3417050"/>
            <a:ext cx="4042500" cy="1101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800">
                <a:solidFill>
                  <a:srgbClr val="FFFFFF"/>
                </a:solidFill>
              </a:rPr>
              <a:t>1/2 = </a:t>
            </a:r>
            <a:r>
              <a:rPr lang="en" sz="4800" u="sng">
                <a:solidFill>
                  <a:srgbClr val="FF0000"/>
                </a:solidFill>
              </a:rPr>
              <a:t>Answer</a:t>
            </a:r>
            <a:r>
              <a:rPr lang="en" sz="6000" u="sng">
                <a:solidFill>
                  <a:srgbClr val="FF0000"/>
                </a:solidFill>
              </a:rPr>
              <a:t>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20"/>
          <p:cNvSpPr/>
          <p:nvPr/>
        </p:nvSpPr>
        <p:spPr>
          <a:xfrm>
            <a:off x="1553775" y="2972925"/>
            <a:ext cx="6515100" cy="13929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20"/>
          <p:cNvSpPr txBox="1">
            <a:spLocks noGrp="1"/>
          </p:cNvSpPr>
          <p:nvPr>
            <p:ph type="title"/>
          </p:nvPr>
        </p:nvSpPr>
        <p:spPr>
          <a:xfrm>
            <a:off x="311700" y="434300"/>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FFFFFF"/>
                </a:solidFill>
              </a:rPr>
              <a:t>Dividing Fractions</a:t>
            </a:r>
            <a:endParaRPr>
              <a:solidFill>
                <a:srgbClr val="FFFFFF"/>
              </a:solidFill>
            </a:endParaRPr>
          </a:p>
        </p:txBody>
      </p:sp>
      <p:sp>
        <p:nvSpPr>
          <p:cNvPr id="186" name="Google Shape;186;p20"/>
          <p:cNvSpPr txBox="1">
            <a:spLocks noGrp="1"/>
          </p:cNvSpPr>
          <p:nvPr>
            <p:ph type="body" idx="1"/>
          </p:nvPr>
        </p:nvSpPr>
        <p:spPr>
          <a:xfrm>
            <a:off x="311700" y="1152475"/>
            <a:ext cx="8520600" cy="669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FFFFFF"/>
                </a:solidFill>
                <a:highlight>
                  <a:srgbClr val="0000FF"/>
                </a:highlight>
              </a:rPr>
              <a:t>When dividing fractions with numbers you cannot complete this normally. The reason for this is because division is the same thing as a fraction. To look at this we need to make the whole problem match changing the division sign into a fraction. Lets use ⅓ ÷ ⅛ = 2 ⅔ as an example because we have already done this visually. </a:t>
            </a:r>
            <a:endParaRPr u="sng">
              <a:solidFill>
                <a:srgbClr val="000000"/>
              </a:solidFill>
              <a:highlight>
                <a:srgbClr val="FF0000"/>
              </a:highlight>
            </a:endParaRPr>
          </a:p>
        </p:txBody>
      </p:sp>
      <p:cxnSp>
        <p:nvCxnSpPr>
          <p:cNvPr id="187" name="Google Shape;187;p20"/>
          <p:cNvCxnSpPr>
            <a:stCxn id="188" idx="2"/>
            <a:endCxn id="188" idx="2"/>
          </p:cNvCxnSpPr>
          <p:nvPr/>
        </p:nvCxnSpPr>
        <p:spPr>
          <a:xfrm>
            <a:off x="814325" y="2816925"/>
            <a:ext cx="0" cy="0"/>
          </a:xfrm>
          <a:prstGeom prst="straightConnector1">
            <a:avLst/>
          </a:prstGeom>
          <a:noFill/>
          <a:ln w="9525" cap="flat" cmpd="sng">
            <a:solidFill>
              <a:schemeClr val="dk2"/>
            </a:solidFill>
            <a:prstDash val="solid"/>
            <a:round/>
            <a:headEnd type="none" w="med" len="med"/>
            <a:tailEnd type="none" w="med" len="med"/>
          </a:ln>
        </p:spPr>
      </p:cxnSp>
      <p:sp>
        <p:nvSpPr>
          <p:cNvPr id="189" name="Google Shape;189;p20"/>
          <p:cNvSpPr txBox="1"/>
          <p:nvPr/>
        </p:nvSpPr>
        <p:spPr>
          <a:xfrm>
            <a:off x="442125" y="2816925"/>
            <a:ext cx="608100" cy="72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rgbClr val="FFFFFF"/>
                </a:solidFill>
              </a:rPr>
              <a:t>⅓ </a:t>
            </a:r>
            <a:endParaRPr sz="3000">
              <a:solidFill>
                <a:srgbClr val="FFFFFF"/>
              </a:solidFill>
            </a:endParaRPr>
          </a:p>
        </p:txBody>
      </p:sp>
      <p:cxnSp>
        <p:nvCxnSpPr>
          <p:cNvPr id="190" name="Google Shape;190;p20"/>
          <p:cNvCxnSpPr/>
          <p:nvPr/>
        </p:nvCxnSpPr>
        <p:spPr>
          <a:xfrm>
            <a:off x="140775" y="3396850"/>
            <a:ext cx="1210800" cy="10800"/>
          </a:xfrm>
          <a:prstGeom prst="straightConnector1">
            <a:avLst/>
          </a:prstGeom>
          <a:noFill/>
          <a:ln w="38100" cap="flat" cmpd="sng">
            <a:solidFill>
              <a:srgbClr val="FFFFFF"/>
            </a:solidFill>
            <a:prstDash val="solid"/>
            <a:round/>
            <a:headEnd type="none" w="med" len="med"/>
            <a:tailEnd type="none" w="med" len="med"/>
          </a:ln>
        </p:spPr>
      </p:cxnSp>
      <p:sp>
        <p:nvSpPr>
          <p:cNvPr id="191" name="Google Shape;191;p20"/>
          <p:cNvSpPr txBox="1"/>
          <p:nvPr/>
        </p:nvSpPr>
        <p:spPr>
          <a:xfrm>
            <a:off x="442125" y="3321750"/>
            <a:ext cx="608100" cy="66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rgbClr val="FFFFFF"/>
                </a:solidFill>
              </a:rPr>
              <a:t>⅛ </a:t>
            </a:r>
            <a:endParaRPr sz="3000">
              <a:solidFill>
                <a:srgbClr val="FFFFFF"/>
              </a:solidFill>
            </a:endParaRPr>
          </a:p>
        </p:txBody>
      </p:sp>
      <p:sp>
        <p:nvSpPr>
          <p:cNvPr id="192" name="Google Shape;192;p20"/>
          <p:cNvSpPr txBox="1"/>
          <p:nvPr/>
        </p:nvSpPr>
        <p:spPr>
          <a:xfrm>
            <a:off x="1585925" y="2989650"/>
            <a:ext cx="6450900" cy="1247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a:solidFill>
                  <a:srgbClr val="FF0000"/>
                </a:solidFill>
              </a:rPr>
              <a:t>With the fraction written this way it breaks our standard fraction rules of having a fraction in  a fraction. We need to fix this problem.</a:t>
            </a:r>
            <a:endParaRPr sz="240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FFFFFF"/>
                </a:solidFill>
              </a:rPr>
              <a:t>Dividing Fractions</a:t>
            </a:r>
            <a:endParaRPr>
              <a:solidFill>
                <a:srgbClr val="FFFFFF"/>
              </a:solidFill>
            </a:endParaRPr>
          </a:p>
        </p:txBody>
      </p:sp>
      <p:sp>
        <p:nvSpPr>
          <p:cNvPr id="198" name="Google Shape;198;p21"/>
          <p:cNvSpPr txBox="1">
            <a:spLocks noGrp="1"/>
          </p:cNvSpPr>
          <p:nvPr>
            <p:ph type="body" idx="1"/>
          </p:nvPr>
        </p:nvSpPr>
        <p:spPr>
          <a:xfrm>
            <a:off x="273150" y="1116675"/>
            <a:ext cx="8520600" cy="412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highlight>
                  <a:srgbClr val="4C1130"/>
                </a:highlight>
              </a:rPr>
              <a:t>To do this we want to change the denominator of our fraction to one. Why one?</a:t>
            </a:r>
            <a:endParaRPr>
              <a:solidFill>
                <a:srgbClr val="FFFFFF"/>
              </a:solidFill>
              <a:highlight>
                <a:srgbClr val="4C1130"/>
              </a:highlight>
            </a:endParaRPr>
          </a:p>
          <a:p>
            <a:pPr marL="0" lvl="0" indent="0" algn="l" rtl="0">
              <a:spcBef>
                <a:spcPts val="1600"/>
              </a:spcBef>
              <a:spcAft>
                <a:spcPts val="0"/>
              </a:spcAft>
              <a:buNone/>
            </a:pPr>
            <a:r>
              <a:rPr lang="en">
                <a:solidFill>
                  <a:srgbClr val="FFFFFF"/>
                </a:solidFill>
                <a:highlight>
                  <a:srgbClr val="4C1130"/>
                </a:highlight>
              </a:rPr>
              <a:t>When you divide any number by one what do you get?</a:t>
            </a:r>
            <a:endParaRPr>
              <a:solidFill>
                <a:srgbClr val="FFFFFF"/>
              </a:solidFill>
              <a:highlight>
                <a:srgbClr val="4C1130"/>
              </a:highlight>
            </a:endParaRPr>
          </a:p>
          <a:p>
            <a:pPr marL="0" lvl="0" indent="0" algn="l" rtl="0">
              <a:spcBef>
                <a:spcPts val="1600"/>
              </a:spcBef>
              <a:spcAft>
                <a:spcPts val="1600"/>
              </a:spcAft>
              <a:buNone/>
            </a:pPr>
            <a:r>
              <a:rPr lang="en" u="sng">
                <a:solidFill>
                  <a:srgbClr val="FF0000"/>
                </a:solidFill>
                <a:highlight>
                  <a:srgbClr val="000000"/>
                </a:highlight>
              </a:rPr>
              <a:t>Answer Here</a:t>
            </a:r>
            <a:endParaRPr u="sng">
              <a:solidFill>
                <a:srgbClr val="FF0000"/>
              </a:solidFill>
              <a:highlight>
                <a:srgbClr val="000000"/>
              </a:highlight>
            </a:endParaRPr>
          </a:p>
        </p:txBody>
      </p:sp>
      <p:sp>
        <p:nvSpPr>
          <p:cNvPr id="199" name="Google Shape;199;p21"/>
          <p:cNvSpPr txBox="1"/>
          <p:nvPr/>
        </p:nvSpPr>
        <p:spPr>
          <a:xfrm>
            <a:off x="128575" y="2968250"/>
            <a:ext cx="4393500" cy="1682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a:solidFill>
                  <a:srgbClr val="FFFFFF"/>
                </a:solidFill>
              </a:rPr>
              <a:t>The nature of dividing by one </a:t>
            </a:r>
            <a:endParaRPr sz="2400">
              <a:solidFill>
                <a:srgbClr val="FFFFFF"/>
              </a:solidFill>
            </a:endParaRPr>
          </a:p>
          <a:p>
            <a:pPr marL="0" lvl="0" indent="0" algn="l" rtl="0">
              <a:spcBef>
                <a:spcPts val="0"/>
              </a:spcBef>
              <a:spcAft>
                <a:spcPts val="0"/>
              </a:spcAft>
              <a:buNone/>
            </a:pPr>
            <a:r>
              <a:rPr lang="en" sz="2400">
                <a:solidFill>
                  <a:srgbClr val="FFFFFF"/>
                </a:solidFill>
              </a:rPr>
              <a:t>will automatically remove</a:t>
            </a:r>
            <a:endParaRPr sz="2400">
              <a:solidFill>
                <a:srgbClr val="FFFFFF"/>
              </a:solidFill>
            </a:endParaRPr>
          </a:p>
          <a:p>
            <a:pPr marL="0" lvl="0" indent="0" algn="l" rtl="0">
              <a:spcBef>
                <a:spcPts val="0"/>
              </a:spcBef>
              <a:spcAft>
                <a:spcPts val="0"/>
              </a:spcAft>
              <a:buNone/>
            </a:pPr>
            <a:r>
              <a:rPr lang="en" sz="2400">
                <a:solidFill>
                  <a:srgbClr val="FFFFFF"/>
                </a:solidFill>
              </a:rPr>
              <a:t> the bottom </a:t>
            </a:r>
            <a:endParaRPr sz="2400">
              <a:solidFill>
                <a:srgbClr val="FFFFFF"/>
              </a:solidFill>
            </a:endParaRPr>
          </a:p>
          <a:p>
            <a:pPr marL="0" lvl="0" indent="0" algn="l" rtl="0">
              <a:spcBef>
                <a:spcPts val="0"/>
              </a:spcBef>
              <a:spcAft>
                <a:spcPts val="0"/>
              </a:spcAft>
              <a:buNone/>
            </a:pPr>
            <a:r>
              <a:rPr lang="en" sz="2400">
                <a:solidFill>
                  <a:srgbClr val="FFFFFF"/>
                </a:solidFill>
              </a:rPr>
              <a:t>fraction.</a:t>
            </a:r>
            <a:endParaRPr sz="2400">
              <a:solidFill>
                <a:srgbClr val="FFFFFF"/>
              </a:solidFill>
            </a:endParaRPr>
          </a:p>
        </p:txBody>
      </p:sp>
      <p:sp>
        <p:nvSpPr>
          <p:cNvPr id="200" name="Google Shape;200;p21"/>
          <p:cNvSpPr txBox="1"/>
          <p:nvPr/>
        </p:nvSpPr>
        <p:spPr>
          <a:xfrm>
            <a:off x="5357800" y="2968250"/>
            <a:ext cx="3641100" cy="105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rgbClr val="00FF00"/>
                </a:solidFill>
              </a:rPr>
              <a:t>This will leave only the top fraction.</a:t>
            </a:r>
            <a:endParaRPr sz="3000">
              <a:solidFill>
                <a:srgbClr val="00FF00"/>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989</Words>
  <Application>Microsoft Office PowerPoint</Application>
  <PresentationFormat>On-screen Show (16:9)</PresentationFormat>
  <Paragraphs>176</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Simple Light</vt:lpstr>
      <vt:lpstr>6.NS.1 part 2</vt:lpstr>
      <vt:lpstr>Dividing Fractions</vt:lpstr>
      <vt:lpstr>Shortcut for Multiplying Fractions</vt:lpstr>
      <vt:lpstr>Shortcut for multiplying fractions</vt:lpstr>
      <vt:lpstr>Reciprocals</vt:lpstr>
      <vt:lpstr>Reciprocals 2</vt:lpstr>
      <vt:lpstr>Reciprocals Finish</vt:lpstr>
      <vt:lpstr>Dividing Fractions</vt:lpstr>
      <vt:lpstr>Dividing Fractions</vt:lpstr>
      <vt:lpstr>Dividing Fractions</vt:lpstr>
      <vt:lpstr>Dividing fractions</vt:lpstr>
      <vt:lpstr>Dividing Fractions</vt:lpstr>
      <vt:lpstr>Solving Practice</vt:lpstr>
      <vt:lpstr>6NS.1 part 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6.NS.1 part 2</dc:title>
  <dc:creator>Larene Ann Bowen</dc:creator>
  <cp:lastModifiedBy>Larene Ann Bowen</cp:lastModifiedBy>
  <cp:revision>1</cp:revision>
  <dcterms:modified xsi:type="dcterms:W3CDTF">2020-04-25T07:50:18Z</dcterms:modified>
</cp:coreProperties>
</file>