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8" d="100"/>
          <a:sy n="78" d="100"/>
        </p:scale>
        <p:origin x="-562" y="43"/>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8312477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83ea1d17c3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83ea1d17c3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answer to ⅞ ÷ ⅔ ?</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83ea1d17c3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83ea1d17c3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83ea1d150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83ea1d150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FF0000"/>
                </a:solidFill>
              </a:rPr>
              <a:t>Write two questions you have</a:t>
            </a:r>
            <a:endParaRPr u="sng">
              <a:solidFill>
                <a:srgbClr val="FF0000"/>
              </a:solidFill>
            </a:endParaRPr>
          </a:p>
          <a:p>
            <a:pPr marL="0" lvl="0" indent="0" algn="l" rtl="0">
              <a:spcBef>
                <a:spcPts val="0"/>
              </a:spcBef>
              <a:spcAft>
                <a:spcPts val="0"/>
              </a:spcAft>
              <a:buNone/>
            </a:pPr>
            <a:endParaRPr u="sng">
              <a:solidFill>
                <a:srgbClr val="FF0000"/>
              </a:solidFill>
            </a:endParaRPr>
          </a:p>
          <a:p>
            <a:pPr marL="0" lvl="0" indent="0" algn="l" rtl="0">
              <a:spcBef>
                <a:spcPts val="0"/>
              </a:spcBef>
              <a:spcAft>
                <a:spcPts val="0"/>
              </a:spcAft>
              <a:buNone/>
            </a:pPr>
            <a:r>
              <a:rPr lang="en" u="sng">
                <a:solidFill>
                  <a:srgbClr val="FF0000"/>
                </a:solidFill>
              </a:rPr>
              <a:t>Additional comments or thoughts</a:t>
            </a:r>
            <a:endParaRPr u="sng">
              <a:solidFill>
                <a:srgbClr val="FF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3008dfbef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3008dfbe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73008dfc0a_2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73008dfc0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73008dfc0a_2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73008dfc0a_2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many dots are in each group?</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3008dfc0a_2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3008dfc0a_2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73008dfc0a_2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73008dfc0a_2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Did the blocks fit evenly?</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a:p>
            <a:pPr marL="0" lvl="0" indent="0" algn="l" rtl="0">
              <a:spcBef>
                <a:spcPts val="0"/>
              </a:spcBef>
              <a:spcAft>
                <a:spcPts val="0"/>
              </a:spcAft>
              <a:buNone/>
            </a:pPr>
            <a:endParaRPr u="sng">
              <a:solidFill>
                <a:srgbClr val="FF0000"/>
              </a:solidFill>
            </a:endParaRPr>
          </a:p>
          <a:p>
            <a:pPr marL="0" lvl="0" indent="0" algn="l" rtl="0">
              <a:spcBef>
                <a:spcPts val="0"/>
              </a:spcBef>
              <a:spcAft>
                <a:spcPts val="0"/>
              </a:spcAft>
              <a:buNone/>
            </a:pPr>
            <a:r>
              <a:rPr lang="en"/>
              <a:t>How many full blocks fit in the square?</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a:p>
            <a:pPr marL="0" lvl="0" indent="0" algn="l" rtl="0">
              <a:spcBef>
                <a:spcPts val="0"/>
              </a:spcBef>
              <a:spcAft>
                <a:spcPts val="0"/>
              </a:spcAft>
              <a:buNone/>
            </a:pPr>
            <a:endParaRPr u="sng">
              <a:solidFill>
                <a:srgbClr val="FF0000"/>
              </a:solidFill>
            </a:endParaRPr>
          </a:p>
          <a:p>
            <a:pPr marL="0" lvl="0" indent="0" algn="l" rtl="0">
              <a:spcBef>
                <a:spcPts val="0"/>
              </a:spcBef>
              <a:spcAft>
                <a:spcPts val="0"/>
              </a:spcAft>
              <a:buNone/>
            </a:pPr>
            <a:r>
              <a:rPr lang="en"/>
              <a:t>How could you fill the left over space and get the blocks to fit in evenly?</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73008dfc0a_2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73008dfc0a_2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many of the cut pieces did you use to fill in the remaining space?</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a:p>
            <a:pPr marL="0" lvl="0" indent="0" algn="l" rtl="0">
              <a:spcBef>
                <a:spcPts val="0"/>
              </a:spcBef>
              <a:spcAft>
                <a:spcPts val="0"/>
              </a:spcAft>
              <a:buNone/>
            </a:pPr>
            <a:endParaRPr u="sng"/>
          </a:p>
          <a:p>
            <a:pPr marL="0" lvl="0" indent="0" algn="l" rtl="0">
              <a:spcBef>
                <a:spcPts val="0"/>
              </a:spcBef>
              <a:spcAft>
                <a:spcPts val="0"/>
              </a:spcAft>
              <a:buNone/>
            </a:pPr>
            <a:endParaRPr u="sng"/>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73008dfc0a_2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73008dfc0a_2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Drag the pieces into the circles to make three even groups.</a:t>
            </a:r>
            <a:endParaRPr/>
          </a:p>
          <a:p>
            <a:pPr marL="0" lvl="0" indent="0" algn="l" rtl="0">
              <a:spcBef>
                <a:spcPts val="0"/>
              </a:spcBef>
              <a:spcAft>
                <a:spcPts val="0"/>
              </a:spcAft>
              <a:buNone/>
            </a:pPr>
            <a:r>
              <a:rPr lang="en"/>
              <a:t>How many pieces are in each group? </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a:p>
            <a:pPr marL="0" lvl="0" indent="0" algn="l" rtl="0">
              <a:spcBef>
                <a:spcPts val="0"/>
              </a:spcBef>
              <a:spcAft>
                <a:spcPts val="0"/>
              </a:spcAft>
              <a:buNone/>
            </a:pPr>
            <a:r>
              <a:rPr lang="en"/>
              <a:t>What total fraction of the whole is represented?</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83ea1d17c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83ea1d17c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many ⅔ pieces fit into the ⅞ ?</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a:p>
            <a:pPr marL="0" lvl="0" indent="0" algn="l" rtl="0">
              <a:spcBef>
                <a:spcPts val="0"/>
              </a:spcBef>
              <a:spcAft>
                <a:spcPts val="0"/>
              </a:spcAft>
              <a:buNone/>
            </a:pPr>
            <a:endParaRPr u="sng">
              <a:solidFill>
                <a:srgbClr val="FF0000"/>
              </a:solidFill>
            </a:endParaRPr>
          </a:p>
          <a:p>
            <a:pPr marL="0" lvl="0" indent="0" algn="l" rtl="0">
              <a:spcBef>
                <a:spcPts val="0"/>
              </a:spcBef>
              <a:spcAft>
                <a:spcPts val="0"/>
              </a:spcAft>
              <a:buNone/>
            </a:pPr>
            <a:r>
              <a:rPr lang="en"/>
              <a:t>How many pieces should we break the second ⅔ piece into to get a good fit?</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240975"/>
            <a:ext cx="8520600" cy="1119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6.NS.1 part 1</a:t>
            </a:r>
            <a:endParaRPr/>
          </a:p>
        </p:txBody>
      </p:sp>
      <p:sp>
        <p:nvSpPr>
          <p:cNvPr id="55" name="Google Shape;55;p13"/>
          <p:cNvSpPr txBox="1">
            <a:spLocks noGrp="1"/>
          </p:cNvSpPr>
          <p:nvPr>
            <p:ph type="subTitle" idx="1"/>
          </p:nvPr>
        </p:nvSpPr>
        <p:spPr>
          <a:xfrm>
            <a:off x="386700" y="1205350"/>
            <a:ext cx="8520600" cy="1227000"/>
          </a:xfrm>
          <a:prstGeom prst="rect">
            <a:avLst/>
          </a:prstGeom>
          <a:noFill/>
        </p:spPr>
        <p:txBody>
          <a:bodyPr spcFirstLastPara="1" wrap="square" lIns="91425" tIns="91425" rIns="91425" bIns="91425" anchor="t" anchorCtr="0">
            <a:noAutofit/>
          </a:bodyPr>
          <a:lstStyle/>
          <a:p>
            <a:pPr marL="0" lvl="0" indent="0" algn="ctr" rtl="0">
              <a:spcBef>
                <a:spcPts val="0"/>
              </a:spcBef>
              <a:spcAft>
                <a:spcPts val="0"/>
              </a:spcAft>
              <a:buNone/>
            </a:pPr>
            <a:r>
              <a:rPr lang="en"/>
              <a:t>Goal </a:t>
            </a:r>
            <a:endParaRPr/>
          </a:p>
          <a:p>
            <a:pPr marL="0" lvl="0" indent="0" algn="ctr" rtl="0">
              <a:spcBef>
                <a:spcPts val="0"/>
              </a:spcBef>
              <a:spcAft>
                <a:spcPts val="0"/>
              </a:spcAft>
              <a:buNone/>
            </a:pPr>
            <a:r>
              <a:rPr lang="en"/>
              <a:t>I can divide fractions!</a:t>
            </a:r>
            <a:endParaRPr/>
          </a:p>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2"/>
          <p:cNvSpPr/>
          <p:nvPr/>
        </p:nvSpPr>
        <p:spPr>
          <a:xfrm>
            <a:off x="3087863" y="2672175"/>
            <a:ext cx="1548600" cy="1682100"/>
          </a:xfrm>
          <a:prstGeom prst="corner">
            <a:avLst>
              <a:gd name="adj1" fmla="val 53273"/>
              <a:gd name="adj2" fmla="val 75423"/>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Dividing Fractions</a:t>
            </a:r>
            <a:endParaRPr>
              <a:solidFill>
                <a:srgbClr val="FFFFFF"/>
              </a:solidFill>
            </a:endParaRPr>
          </a:p>
        </p:txBody>
      </p:sp>
      <p:sp>
        <p:nvSpPr>
          <p:cNvPr id="231" name="Google Shape;231;p22"/>
          <p:cNvSpPr txBox="1">
            <a:spLocks noGrp="1"/>
          </p:cNvSpPr>
          <p:nvPr>
            <p:ph type="body" idx="1"/>
          </p:nvPr>
        </p:nvSpPr>
        <p:spPr>
          <a:xfrm>
            <a:off x="311700" y="1152475"/>
            <a:ext cx="8520600" cy="458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When we multiply the denominator times the numerator we get 8 x 2 = 16. Fit the pieces in to find the answer.</a:t>
            </a:r>
            <a:endParaRPr>
              <a:solidFill>
                <a:srgbClr val="FFFFFF"/>
              </a:solidFill>
            </a:endParaRPr>
          </a:p>
        </p:txBody>
      </p:sp>
      <p:sp>
        <p:nvSpPr>
          <p:cNvPr id="232" name="Google Shape;232;p22"/>
          <p:cNvSpPr/>
          <p:nvPr/>
        </p:nvSpPr>
        <p:spPr>
          <a:xfrm>
            <a:off x="3087875" y="2672175"/>
            <a:ext cx="1031100" cy="1682100"/>
          </a:xfrm>
          <a:prstGeom prst="rect">
            <a:avLst/>
          </a:prstGeom>
          <a:solidFill>
            <a:srgbClr val="00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2"/>
          <p:cNvSpPr/>
          <p:nvPr/>
        </p:nvSpPr>
        <p:spPr>
          <a:xfrm>
            <a:off x="1015500" y="2672175"/>
            <a:ext cx="1031100" cy="1682100"/>
          </a:xfrm>
          <a:prstGeom prst="rect">
            <a:avLst/>
          </a:prstGeom>
          <a:solidFill>
            <a:srgbClr val="00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34" name="Google Shape;234;p22"/>
          <p:cNvCxnSpPr>
            <a:stCxn id="233" idx="1"/>
            <a:endCxn id="233" idx="3"/>
          </p:cNvCxnSpPr>
          <p:nvPr/>
        </p:nvCxnSpPr>
        <p:spPr>
          <a:xfrm>
            <a:off x="1015500" y="3513225"/>
            <a:ext cx="1031100" cy="0"/>
          </a:xfrm>
          <a:prstGeom prst="straightConnector1">
            <a:avLst/>
          </a:prstGeom>
          <a:noFill/>
          <a:ln w="9525" cap="flat" cmpd="sng">
            <a:solidFill>
              <a:srgbClr val="FF9900"/>
            </a:solidFill>
            <a:prstDash val="solid"/>
            <a:round/>
            <a:headEnd type="none" w="med" len="med"/>
            <a:tailEnd type="none" w="med" len="med"/>
          </a:ln>
        </p:spPr>
      </p:cxnSp>
      <p:cxnSp>
        <p:nvCxnSpPr>
          <p:cNvPr id="235" name="Google Shape;235;p22"/>
          <p:cNvCxnSpPr/>
          <p:nvPr/>
        </p:nvCxnSpPr>
        <p:spPr>
          <a:xfrm>
            <a:off x="1247726" y="2672175"/>
            <a:ext cx="0" cy="1682100"/>
          </a:xfrm>
          <a:prstGeom prst="straightConnector1">
            <a:avLst/>
          </a:prstGeom>
          <a:noFill/>
          <a:ln w="9525" cap="flat" cmpd="sng">
            <a:solidFill>
              <a:srgbClr val="FF9900"/>
            </a:solidFill>
            <a:prstDash val="solid"/>
            <a:round/>
            <a:headEnd type="none" w="med" len="med"/>
            <a:tailEnd type="none" w="med" len="med"/>
          </a:ln>
        </p:spPr>
      </p:cxnSp>
      <p:cxnSp>
        <p:nvCxnSpPr>
          <p:cNvPr id="236" name="Google Shape;236;p22"/>
          <p:cNvCxnSpPr/>
          <p:nvPr/>
        </p:nvCxnSpPr>
        <p:spPr>
          <a:xfrm>
            <a:off x="1781126" y="2672175"/>
            <a:ext cx="0" cy="1682100"/>
          </a:xfrm>
          <a:prstGeom prst="straightConnector1">
            <a:avLst/>
          </a:prstGeom>
          <a:noFill/>
          <a:ln w="9525" cap="flat" cmpd="sng">
            <a:solidFill>
              <a:srgbClr val="FF9900"/>
            </a:solidFill>
            <a:prstDash val="solid"/>
            <a:round/>
            <a:headEnd type="none" w="med" len="med"/>
            <a:tailEnd type="none" w="med" len="med"/>
          </a:ln>
        </p:spPr>
      </p:cxnSp>
      <p:cxnSp>
        <p:nvCxnSpPr>
          <p:cNvPr id="237" name="Google Shape;237;p22"/>
          <p:cNvCxnSpPr/>
          <p:nvPr/>
        </p:nvCxnSpPr>
        <p:spPr>
          <a:xfrm>
            <a:off x="1139334" y="2672175"/>
            <a:ext cx="0" cy="1682100"/>
          </a:xfrm>
          <a:prstGeom prst="straightConnector1">
            <a:avLst/>
          </a:prstGeom>
          <a:noFill/>
          <a:ln w="9525" cap="flat" cmpd="sng">
            <a:solidFill>
              <a:srgbClr val="FF9900"/>
            </a:solidFill>
            <a:prstDash val="solid"/>
            <a:round/>
            <a:headEnd type="none" w="med" len="med"/>
            <a:tailEnd type="none" w="med" len="med"/>
          </a:ln>
        </p:spPr>
      </p:cxnSp>
      <p:cxnSp>
        <p:nvCxnSpPr>
          <p:cNvPr id="238" name="Google Shape;238;p22"/>
          <p:cNvCxnSpPr/>
          <p:nvPr/>
        </p:nvCxnSpPr>
        <p:spPr>
          <a:xfrm>
            <a:off x="1901334" y="2672175"/>
            <a:ext cx="0" cy="1682100"/>
          </a:xfrm>
          <a:prstGeom prst="straightConnector1">
            <a:avLst/>
          </a:prstGeom>
          <a:noFill/>
          <a:ln w="9525" cap="flat" cmpd="sng">
            <a:solidFill>
              <a:srgbClr val="FF9900"/>
            </a:solidFill>
            <a:prstDash val="solid"/>
            <a:round/>
            <a:headEnd type="none" w="med" len="med"/>
            <a:tailEnd type="none" w="med" len="med"/>
          </a:ln>
        </p:spPr>
      </p:cxnSp>
      <p:cxnSp>
        <p:nvCxnSpPr>
          <p:cNvPr id="239" name="Google Shape;239;p22"/>
          <p:cNvCxnSpPr/>
          <p:nvPr/>
        </p:nvCxnSpPr>
        <p:spPr>
          <a:xfrm>
            <a:off x="1367934" y="2672175"/>
            <a:ext cx="0" cy="1682100"/>
          </a:xfrm>
          <a:prstGeom prst="straightConnector1">
            <a:avLst/>
          </a:prstGeom>
          <a:noFill/>
          <a:ln w="9525" cap="flat" cmpd="sng">
            <a:solidFill>
              <a:srgbClr val="FF9900"/>
            </a:solidFill>
            <a:prstDash val="solid"/>
            <a:round/>
            <a:headEnd type="none" w="med" len="med"/>
            <a:tailEnd type="none" w="med" len="med"/>
          </a:ln>
        </p:spPr>
      </p:cxnSp>
      <p:cxnSp>
        <p:nvCxnSpPr>
          <p:cNvPr id="240" name="Google Shape;240;p22"/>
          <p:cNvCxnSpPr/>
          <p:nvPr/>
        </p:nvCxnSpPr>
        <p:spPr>
          <a:xfrm>
            <a:off x="1672734" y="2672175"/>
            <a:ext cx="0" cy="1682100"/>
          </a:xfrm>
          <a:prstGeom prst="straightConnector1">
            <a:avLst/>
          </a:prstGeom>
          <a:noFill/>
          <a:ln w="9525" cap="flat" cmpd="sng">
            <a:solidFill>
              <a:srgbClr val="FF9900"/>
            </a:solidFill>
            <a:prstDash val="solid"/>
            <a:round/>
            <a:headEnd type="none" w="med" len="med"/>
            <a:tailEnd type="none" w="med" len="med"/>
          </a:ln>
        </p:spPr>
      </p:cxnSp>
      <p:cxnSp>
        <p:nvCxnSpPr>
          <p:cNvPr id="241" name="Google Shape;241;p22"/>
          <p:cNvCxnSpPr>
            <a:stCxn id="233" idx="0"/>
            <a:endCxn id="233" idx="2"/>
          </p:cNvCxnSpPr>
          <p:nvPr/>
        </p:nvCxnSpPr>
        <p:spPr>
          <a:xfrm>
            <a:off x="1531050" y="2672175"/>
            <a:ext cx="0" cy="1682100"/>
          </a:xfrm>
          <a:prstGeom prst="straightConnector1">
            <a:avLst/>
          </a:prstGeom>
          <a:noFill/>
          <a:ln w="9525" cap="flat" cmpd="sng">
            <a:solidFill>
              <a:srgbClr val="FF9900"/>
            </a:solidFill>
            <a:prstDash val="solid"/>
            <a:round/>
            <a:headEnd type="none" w="med" len="med"/>
            <a:tailEnd type="none" w="med" len="med"/>
          </a:ln>
        </p:spPr>
      </p:cxnSp>
      <p:sp>
        <p:nvSpPr>
          <p:cNvPr id="242" name="Google Shape;242;p22"/>
          <p:cNvSpPr/>
          <p:nvPr/>
        </p:nvSpPr>
        <p:spPr>
          <a:xfrm>
            <a:off x="6193305" y="3325825"/>
            <a:ext cx="114900" cy="8409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2"/>
          <p:cNvSpPr/>
          <p:nvPr/>
        </p:nvSpPr>
        <p:spPr>
          <a:xfrm>
            <a:off x="6585030" y="3325825"/>
            <a:ext cx="114900" cy="8409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2"/>
          <p:cNvSpPr/>
          <p:nvPr/>
        </p:nvSpPr>
        <p:spPr>
          <a:xfrm>
            <a:off x="6585030" y="2259500"/>
            <a:ext cx="114900" cy="8409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2"/>
          <p:cNvSpPr/>
          <p:nvPr/>
        </p:nvSpPr>
        <p:spPr>
          <a:xfrm>
            <a:off x="5823030" y="2259500"/>
            <a:ext cx="114900" cy="8409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2"/>
          <p:cNvSpPr/>
          <p:nvPr/>
        </p:nvSpPr>
        <p:spPr>
          <a:xfrm>
            <a:off x="5749605" y="3406075"/>
            <a:ext cx="114900" cy="8409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2"/>
          <p:cNvSpPr/>
          <p:nvPr/>
        </p:nvSpPr>
        <p:spPr>
          <a:xfrm>
            <a:off x="6204030" y="2259500"/>
            <a:ext cx="114900" cy="8409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2"/>
          <p:cNvSpPr/>
          <p:nvPr/>
        </p:nvSpPr>
        <p:spPr>
          <a:xfrm>
            <a:off x="5425730" y="3406075"/>
            <a:ext cx="114900" cy="8409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2"/>
          <p:cNvSpPr/>
          <p:nvPr/>
        </p:nvSpPr>
        <p:spPr>
          <a:xfrm>
            <a:off x="5442030" y="2259500"/>
            <a:ext cx="114900" cy="8409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2"/>
          <p:cNvSpPr/>
          <p:nvPr/>
        </p:nvSpPr>
        <p:spPr>
          <a:xfrm>
            <a:off x="7052680" y="3194875"/>
            <a:ext cx="114900" cy="8409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2"/>
          <p:cNvSpPr/>
          <p:nvPr/>
        </p:nvSpPr>
        <p:spPr>
          <a:xfrm>
            <a:off x="6966030" y="2151300"/>
            <a:ext cx="114900" cy="8409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2"/>
          <p:cNvSpPr/>
          <p:nvPr/>
        </p:nvSpPr>
        <p:spPr>
          <a:xfrm>
            <a:off x="7347030" y="2151300"/>
            <a:ext cx="114900" cy="8409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2"/>
          <p:cNvSpPr/>
          <p:nvPr/>
        </p:nvSpPr>
        <p:spPr>
          <a:xfrm>
            <a:off x="7495130" y="3148425"/>
            <a:ext cx="114900" cy="8409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2"/>
          <p:cNvSpPr/>
          <p:nvPr/>
        </p:nvSpPr>
        <p:spPr>
          <a:xfrm>
            <a:off x="7728030" y="2151300"/>
            <a:ext cx="114900" cy="8409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2"/>
          <p:cNvSpPr/>
          <p:nvPr/>
        </p:nvSpPr>
        <p:spPr>
          <a:xfrm>
            <a:off x="7865030" y="3238900"/>
            <a:ext cx="114900" cy="8409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2"/>
          <p:cNvSpPr/>
          <p:nvPr/>
        </p:nvSpPr>
        <p:spPr>
          <a:xfrm>
            <a:off x="7979930" y="2073300"/>
            <a:ext cx="114900" cy="8409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2"/>
          <p:cNvSpPr/>
          <p:nvPr/>
        </p:nvSpPr>
        <p:spPr>
          <a:xfrm>
            <a:off x="8234930" y="3238900"/>
            <a:ext cx="114900" cy="8409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Solving Practice</a:t>
            </a:r>
            <a:endParaRPr>
              <a:solidFill>
                <a:srgbClr val="FFFFFF"/>
              </a:solidFill>
            </a:endParaRPr>
          </a:p>
        </p:txBody>
      </p:sp>
      <p:sp>
        <p:nvSpPr>
          <p:cNvPr id="263" name="Google Shape;263;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AutoNum type="arabicPeriod"/>
            </a:pPr>
            <a:r>
              <a:rPr lang="en" sz="2400">
                <a:solidFill>
                  <a:srgbClr val="FFFFFF"/>
                </a:solidFill>
              </a:rPr>
              <a:t>½ ÷ 3/12 = </a:t>
            </a:r>
            <a:r>
              <a:rPr lang="en" sz="2400" u="sng">
                <a:solidFill>
                  <a:srgbClr val="000000"/>
                </a:solidFill>
                <a:highlight>
                  <a:srgbClr val="F4CCCC"/>
                </a:highlight>
              </a:rPr>
              <a:t>Answer Here</a:t>
            </a:r>
            <a:r>
              <a:rPr lang="en" sz="2400">
                <a:solidFill>
                  <a:srgbClr val="FFFFFF"/>
                </a:solidFill>
              </a:rPr>
              <a:t>		2. 4/6 ÷ ½ = </a:t>
            </a:r>
            <a:r>
              <a:rPr lang="en" sz="2400" u="sng">
                <a:solidFill>
                  <a:srgbClr val="000000"/>
                </a:solidFill>
                <a:highlight>
                  <a:srgbClr val="F4CCCC"/>
                </a:highlight>
              </a:rPr>
              <a:t>Answer Here</a:t>
            </a:r>
            <a:endParaRPr sz="2400" u="sng">
              <a:solidFill>
                <a:srgbClr val="000000"/>
              </a:solidFill>
              <a:highlight>
                <a:srgbClr val="F4CCCC"/>
              </a:highlight>
            </a:endParaRPr>
          </a:p>
          <a:p>
            <a:pPr marL="0" lvl="0" indent="0" algn="l" rtl="0">
              <a:spcBef>
                <a:spcPts val="1600"/>
              </a:spcBef>
              <a:spcAft>
                <a:spcPts val="0"/>
              </a:spcAft>
              <a:buNone/>
            </a:pPr>
            <a:endParaRPr sz="2400">
              <a:solidFill>
                <a:srgbClr val="FFFFFF"/>
              </a:solidFill>
            </a:endParaRPr>
          </a:p>
          <a:p>
            <a:pPr marL="0" lvl="0" indent="0" algn="l" rtl="0">
              <a:spcBef>
                <a:spcPts val="1600"/>
              </a:spcBef>
              <a:spcAft>
                <a:spcPts val="1600"/>
              </a:spcAft>
              <a:buNone/>
            </a:pPr>
            <a:r>
              <a:rPr lang="en" sz="2400">
                <a:solidFill>
                  <a:srgbClr val="FFFFFF"/>
                </a:solidFill>
              </a:rPr>
              <a:t>3. ⅘ ÷ 1/10 = </a:t>
            </a:r>
            <a:r>
              <a:rPr lang="en" sz="2400" u="sng">
                <a:solidFill>
                  <a:srgbClr val="000000"/>
                </a:solidFill>
                <a:highlight>
                  <a:srgbClr val="F4CCCC"/>
                </a:highlight>
              </a:rPr>
              <a:t>Answer Here</a:t>
            </a:r>
            <a:r>
              <a:rPr lang="en" sz="2400">
                <a:solidFill>
                  <a:srgbClr val="FFFFFF"/>
                </a:solidFill>
              </a:rPr>
              <a:t>			4. 1÷ ⅛ = </a:t>
            </a:r>
            <a:r>
              <a:rPr lang="en" sz="2400" u="sng">
                <a:solidFill>
                  <a:srgbClr val="000000"/>
                </a:solidFill>
                <a:highlight>
                  <a:srgbClr val="F4CCCC"/>
                </a:highlight>
              </a:rPr>
              <a:t>Answer Here</a:t>
            </a:r>
            <a:endParaRPr sz="2400" u="sng">
              <a:solidFill>
                <a:srgbClr val="000000"/>
              </a:solidFill>
              <a:highlight>
                <a:srgbClr val="F4CCCC"/>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6NS.1 part 1</a:t>
            </a:r>
            <a:endParaRPr>
              <a:solidFill>
                <a:srgbClr val="FFFFFF"/>
              </a:solidFill>
            </a:endParaRPr>
          </a:p>
        </p:txBody>
      </p:sp>
      <p:sp>
        <p:nvSpPr>
          <p:cNvPr id="269" name="Google Shape;269;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00"/>
                </a:solidFill>
              </a:rPr>
              <a:t>Picture provided from Super Mario Maker 2. </a:t>
            </a:r>
            <a:endParaRPr>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330750" y="3196875"/>
            <a:ext cx="8441400" cy="1654800"/>
          </a:xfrm>
          <a:prstGeom prst="rect">
            <a:avLst/>
          </a:prstGeom>
          <a:gradFill>
            <a:gsLst>
              <a:gs pos="0">
                <a:srgbClr val="FFFFFF"/>
              </a:gs>
              <a:gs pos="100000">
                <a:srgbClr val="E3F609"/>
              </a:gs>
            </a:gsLst>
            <a:path path="circle">
              <a:fillToRect l="50000" t="50000" r="50000" b="50000"/>
            </a:path>
            <a:tileRect/>
          </a:gra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4"/>
          <p:cNvSpPr txBox="1">
            <a:spLocks noGrp="1"/>
          </p:cNvSpPr>
          <p:nvPr>
            <p:ph type="title"/>
          </p:nvPr>
        </p:nvSpPr>
        <p:spPr>
          <a:xfrm>
            <a:off x="702475" y="528375"/>
            <a:ext cx="7798800" cy="572700"/>
          </a:xfrm>
          <a:prstGeom prst="rect">
            <a:avLst/>
          </a:prstGeom>
          <a:solidFill>
            <a:srgbClr val="FFFFFF"/>
          </a:solidFill>
        </p:spPr>
        <p:txBody>
          <a:bodyPr spcFirstLastPara="1" wrap="square" lIns="91425" tIns="91425" rIns="91425" bIns="91425" anchor="t" anchorCtr="0">
            <a:noAutofit/>
          </a:bodyPr>
          <a:lstStyle/>
          <a:p>
            <a:pPr marL="0" lvl="0" indent="0" algn="ctr" rtl="0">
              <a:spcBef>
                <a:spcPts val="0"/>
              </a:spcBef>
              <a:spcAft>
                <a:spcPts val="0"/>
              </a:spcAft>
              <a:buNone/>
            </a:pPr>
            <a:r>
              <a:rPr lang="en"/>
              <a:t>Important Vocabulary</a:t>
            </a:r>
            <a:endParaRPr/>
          </a:p>
        </p:txBody>
      </p:sp>
      <p:sp>
        <p:nvSpPr>
          <p:cNvPr id="62" name="Google Shape;62;p14"/>
          <p:cNvSpPr txBox="1">
            <a:spLocks noGrp="1"/>
          </p:cNvSpPr>
          <p:nvPr>
            <p:ph type="body" idx="1"/>
          </p:nvPr>
        </p:nvSpPr>
        <p:spPr>
          <a:xfrm>
            <a:off x="419100" y="1227075"/>
            <a:ext cx="8520600" cy="2297100"/>
          </a:xfrm>
          <a:prstGeom prst="rect">
            <a:avLst/>
          </a:prstGeom>
          <a:noFill/>
        </p:spPr>
        <p:txBody>
          <a:bodyPr spcFirstLastPara="1" wrap="square" lIns="91425" tIns="91425" rIns="91425" bIns="91425" anchor="t" anchorCtr="0">
            <a:noAutofit/>
          </a:bodyPr>
          <a:lstStyle/>
          <a:p>
            <a:pPr marL="457200" lvl="0" indent="-381000" algn="l" rtl="0">
              <a:spcBef>
                <a:spcPts val="0"/>
              </a:spcBef>
              <a:spcAft>
                <a:spcPts val="0"/>
              </a:spcAft>
              <a:buClr>
                <a:srgbClr val="FFFFFF"/>
              </a:buClr>
              <a:buSzPts val="2400"/>
              <a:buAutoNum type="arabicPeriod"/>
            </a:pPr>
            <a:r>
              <a:rPr lang="en" sz="2400">
                <a:solidFill>
                  <a:srgbClr val="FFFFFF"/>
                </a:solidFill>
              </a:rPr>
              <a:t>Quotient- a quotient is the answer to a division problem. </a:t>
            </a:r>
            <a:endParaRPr sz="2400">
              <a:solidFill>
                <a:srgbClr val="FFFFFF"/>
              </a:solidFill>
            </a:endParaRPr>
          </a:p>
          <a:p>
            <a:pPr marL="457200" lvl="0" indent="-381000" algn="l" rtl="0">
              <a:spcBef>
                <a:spcPts val="0"/>
              </a:spcBef>
              <a:spcAft>
                <a:spcPts val="0"/>
              </a:spcAft>
              <a:buClr>
                <a:srgbClr val="FFFFFF"/>
              </a:buClr>
              <a:buSzPts val="2400"/>
              <a:buAutoNum type="arabicPeriod"/>
            </a:pPr>
            <a:r>
              <a:rPr lang="en" sz="2400">
                <a:solidFill>
                  <a:srgbClr val="FFFFFF"/>
                </a:solidFill>
              </a:rPr>
              <a:t>Dividend- the number that will be divided by another number</a:t>
            </a:r>
            <a:endParaRPr sz="2400">
              <a:solidFill>
                <a:srgbClr val="FFFFFF"/>
              </a:solidFill>
            </a:endParaRPr>
          </a:p>
          <a:p>
            <a:pPr marL="457200" lvl="0" indent="-381000" algn="l" rtl="0">
              <a:spcBef>
                <a:spcPts val="0"/>
              </a:spcBef>
              <a:spcAft>
                <a:spcPts val="0"/>
              </a:spcAft>
              <a:buClr>
                <a:srgbClr val="FFFFFF"/>
              </a:buClr>
              <a:buSzPts val="2400"/>
              <a:buAutoNum type="arabicPeriod"/>
            </a:pPr>
            <a:r>
              <a:rPr lang="en" sz="2400">
                <a:solidFill>
                  <a:srgbClr val="FFFFFF"/>
                </a:solidFill>
              </a:rPr>
              <a:t>Divisor- the number getting divided in the division problem</a:t>
            </a:r>
            <a:endParaRPr sz="2400">
              <a:solidFill>
                <a:srgbClr val="FFFFFF"/>
              </a:solidFill>
            </a:endParaRPr>
          </a:p>
          <a:p>
            <a:pPr marL="0" lvl="0" indent="0" algn="l" rtl="0">
              <a:spcBef>
                <a:spcPts val="1600"/>
              </a:spcBef>
              <a:spcAft>
                <a:spcPts val="1600"/>
              </a:spcAft>
              <a:buNone/>
            </a:pPr>
            <a:r>
              <a:rPr lang="en" sz="2400">
                <a:solidFill>
                  <a:srgbClr val="000000"/>
                </a:solidFill>
              </a:rPr>
              <a:t>Identify the parts of the problem.</a:t>
            </a:r>
            <a:endParaRPr sz="2400">
              <a:solidFill>
                <a:srgbClr val="000000"/>
              </a:solidFill>
            </a:endParaRPr>
          </a:p>
        </p:txBody>
      </p:sp>
      <p:sp>
        <p:nvSpPr>
          <p:cNvPr id="63" name="Google Shape;63;p14"/>
          <p:cNvSpPr/>
          <p:nvPr/>
        </p:nvSpPr>
        <p:spPr>
          <a:xfrm>
            <a:off x="3286025" y="3724575"/>
            <a:ext cx="616500" cy="438300"/>
          </a:xfrm>
          <a:prstGeom prst="mathDivide">
            <a:avLst>
              <a:gd name="adj1" fmla="val 23520"/>
              <a:gd name="adj2" fmla="val 5880"/>
              <a:gd name="adj3" fmla="val 1176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4"/>
          <p:cNvSpPr txBox="1"/>
          <p:nvPr/>
        </p:nvSpPr>
        <p:spPr>
          <a:xfrm>
            <a:off x="2298775" y="3405075"/>
            <a:ext cx="1035000" cy="9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6000">
                <a:solidFill>
                  <a:srgbClr val="0000FF"/>
                </a:solidFill>
              </a:rPr>
              <a:t>56</a:t>
            </a:r>
            <a:endParaRPr sz="6000">
              <a:solidFill>
                <a:srgbClr val="0000FF"/>
              </a:solidFill>
            </a:endParaRPr>
          </a:p>
        </p:txBody>
      </p:sp>
      <p:sp>
        <p:nvSpPr>
          <p:cNvPr id="65" name="Google Shape;65;p14"/>
          <p:cNvSpPr txBox="1"/>
          <p:nvPr/>
        </p:nvSpPr>
        <p:spPr>
          <a:xfrm>
            <a:off x="3902525" y="3446175"/>
            <a:ext cx="616500" cy="83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6000">
                <a:solidFill>
                  <a:srgbClr val="FF0000"/>
                </a:solidFill>
              </a:rPr>
              <a:t>7</a:t>
            </a:r>
            <a:endParaRPr>
              <a:solidFill>
                <a:srgbClr val="FF0000"/>
              </a:solidFill>
            </a:endParaRPr>
          </a:p>
        </p:txBody>
      </p:sp>
      <p:sp>
        <p:nvSpPr>
          <p:cNvPr id="66" name="Google Shape;66;p14"/>
          <p:cNvSpPr/>
          <p:nvPr/>
        </p:nvSpPr>
        <p:spPr>
          <a:xfrm>
            <a:off x="4519025" y="3805125"/>
            <a:ext cx="540900" cy="293400"/>
          </a:xfrm>
          <a:prstGeom prst="mathEqual">
            <a:avLst>
              <a:gd name="adj1" fmla="val 23520"/>
              <a:gd name="adj2" fmla="val 1176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4"/>
          <p:cNvSpPr txBox="1"/>
          <p:nvPr/>
        </p:nvSpPr>
        <p:spPr>
          <a:xfrm>
            <a:off x="5087775" y="3399675"/>
            <a:ext cx="540900" cy="9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6000">
                <a:solidFill>
                  <a:srgbClr val="9900FF"/>
                </a:solidFill>
              </a:rPr>
              <a:t>8</a:t>
            </a:r>
            <a:endParaRPr>
              <a:solidFill>
                <a:srgbClr val="9900FF"/>
              </a:solidFill>
            </a:endParaRPr>
          </a:p>
        </p:txBody>
      </p:sp>
      <p:sp>
        <p:nvSpPr>
          <p:cNvPr id="68" name="Google Shape;68;p14"/>
          <p:cNvSpPr txBox="1"/>
          <p:nvPr/>
        </p:nvSpPr>
        <p:spPr>
          <a:xfrm>
            <a:off x="600775" y="4315275"/>
            <a:ext cx="2733000" cy="43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0000FF"/>
                </a:solidFill>
              </a:rPr>
              <a:t>Insert your Answer Here</a:t>
            </a:r>
            <a:endParaRPr u="sng">
              <a:solidFill>
                <a:srgbClr val="0000FF"/>
              </a:solidFill>
            </a:endParaRPr>
          </a:p>
        </p:txBody>
      </p:sp>
      <p:sp>
        <p:nvSpPr>
          <p:cNvPr id="69" name="Google Shape;69;p14"/>
          <p:cNvSpPr txBox="1"/>
          <p:nvPr/>
        </p:nvSpPr>
        <p:spPr>
          <a:xfrm>
            <a:off x="2861400" y="4315275"/>
            <a:ext cx="2198400" cy="43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FF0000"/>
                </a:solidFill>
              </a:rPr>
              <a:t>Insert your Answer Here</a:t>
            </a:r>
            <a:endParaRPr>
              <a:solidFill>
                <a:srgbClr val="FF0000"/>
              </a:solidFill>
            </a:endParaRPr>
          </a:p>
        </p:txBody>
      </p:sp>
      <p:sp>
        <p:nvSpPr>
          <p:cNvPr id="70" name="Google Shape;70;p14"/>
          <p:cNvSpPr txBox="1"/>
          <p:nvPr/>
        </p:nvSpPr>
        <p:spPr>
          <a:xfrm>
            <a:off x="5173825" y="4273875"/>
            <a:ext cx="2272800" cy="36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9900FF"/>
                </a:solidFill>
              </a:rPr>
              <a:t>Insert your Answer Here</a:t>
            </a:r>
            <a:endParaRPr>
              <a:solidFill>
                <a:srgbClr val="9900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More Vocabulary</a:t>
            </a:r>
            <a:endParaRPr>
              <a:solidFill>
                <a:srgbClr val="FFFFFF"/>
              </a:solidFill>
            </a:endParaRPr>
          </a:p>
        </p:txBody>
      </p:sp>
      <p:sp>
        <p:nvSpPr>
          <p:cNvPr id="76" name="Google Shape;76;p15"/>
          <p:cNvSpPr txBox="1">
            <a:spLocks noGrp="1"/>
          </p:cNvSpPr>
          <p:nvPr>
            <p:ph type="body" idx="1"/>
          </p:nvPr>
        </p:nvSpPr>
        <p:spPr>
          <a:xfrm>
            <a:off x="4487125" y="1152475"/>
            <a:ext cx="43452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AutoNum type="arabicPeriod"/>
            </a:pPr>
            <a:r>
              <a:rPr lang="en">
                <a:solidFill>
                  <a:srgbClr val="000000"/>
                </a:solidFill>
                <a:highlight>
                  <a:srgbClr val="FFFF00"/>
                </a:highlight>
              </a:rPr>
              <a:t>Numerator- the top number in a fraction. Tells us how many pieces we are working with.</a:t>
            </a:r>
            <a:endParaRPr>
              <a:solidFill>
                <a:srgbClr val="000000"/>
              </a:solidFill>
              <a:highlight>
                <a:srgbClr val="FFFF00"/>
              </a:highlight>
            </a:endParaRPr>
          </a:p>
          <a:p>
            <a:pPr marL="457200" lvl="0" indent="-342900" algn="l" rtl="0">
              <a:spcBef>
                <a:spcPts val="0"/>
              </a:spcBef>
              <a:spcAft>
                <a:spcPts val="0"/>
              </a:spcAft>
              <a:buClr>
                <a:srgbClr val="000000"/>
              </a:buClr>
              <a:buSzPts val="1800"/>
              <a:buAutoNum type="arabicPeriod"/>
            </a:pPr>
            <a:r>
              <a:rPr lang="en">
                <a:solidFill>
                  <a:srgbClr val="000000"/>
                </a:solidFill>
                <a:highlight>
                  <a:srgbClr val="FFFF00"/>
                </a:highlight>
              </a:rPr>
              <a:t>Denominator- The bottom number on a fraction. Tells us how many pieces the item was cut into. </a:t>
            </a:r>
            <a:endParaRPr>
              <a:solidFill>
                <a:srgbClr val="000000"/>
              </a:solidFill>
              <a:highlight>
                <a:srgbClr val="FFFF00"/>
              </a:highlight>
            </a:endParaRPr>
          </a:p>
        </p:txBody>
      </p:sp>
      <p:sp>
        <p:nvSpPr>
          <p:cNvPr id="77" name="Google Shape;77;p15"/>
          <p:cNvSpPr/>
          <p:nvPr/>
        </p:nvSpPr>
        <p:spPr>
          <a:xfrm>
            <a:off x="96875" y="912175"/>
            <a:ext cx="2862600" cy="2935800"/>
          </a:xfrm>
          <a:prstGeom prst="roundRect">
            <a:avLst>
              <a:gd name="adj" fmla="val 16667"/>
            </a:avLst>
          </a:prstGeom>
          <a:solidFill>
            <a:srgbClr val="D0E0E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78" name="Google Shape;78;p15"/>
          <p:cNvSpPr txBox="1"/>
          <p:nvPr/>
        </p:nvSpPr>
        <p:spPr>
          <a:xfrm>
            <a:off x="1563550" y="1965550"/>
            <a:ext cx="12768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E69138"/>
                </a:solidFill>
              </a:rPr>
              <a:t>Insert your </a:t>
            </a:r>
            <a:endParaRPr u="sng">
              <a:solidFill>
                <a:srgbClr val="E69138"/>
              </a:solidFill>
            </a:endParaRPr>
          </a:p>
          <a:p>
            <a:pPr marL="0" lvl="0" indent="0" algn="l" rtl="0">
              <a:spcBef>
                <a:spcPts val="0"/>
              </a:spcBef>
              <a:spcAft>
                <a:spcPts val="0"/>
              </a:spcAft>
              <a:buNone/>
            </a:pPr>
            <a:r>
              <a:rPr lang="en" u="sng">
                <a:solidFill>
                  <a:srgbClr val="E69138"/>
                </a:solidFill>
              </a:rPr>
              <a:t>Answer Here</a:t>
            </a:r>
            <a:endParaRPr>
              <a:solidFill>
                <a:srgbClr val="E69138"/>
              </a:solidFill>
            </a:endParaRPr>
          </a:p>
        </p:txBody>
      </p:sp>
      <p:sp>
        <p:nvSpPr>
          <p:cNvPr id="79" name="Google Shape;79;p15"/>
          <p:cNvSpPr txBox="1"/>
          <p:nvPr/>
        </p:nvSpPr>
        <p:spPr>
          <a:xfrm>
            <a:off x="1563550" y="2823750"/>
            <a:ext cx="1184100" cy="950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38761D"/>
                </a:solidFill>
              </a:rPr>
              <a:t>Insert your </a:t>
            </a:r>
            <a:endParaRPr u="sng">
              <a:solidFill>
                <a:srgbClr val="38761D"/>
              </a:solidFill>
            </a:endParaRPr>
          </a:p>
          <a:p>
            <a:pPr marL="0" lvl="0" indent="0" algn="l" rtl="0">
              <a:spcBef>
                <a:spcPts val="0"/>
              </a:spcBef>
              <a:spcAft>
                <a:spcPts val="0"/>
              </a:spcAft>
              <a:buNone/>
            </a:pPr>
            <a:r>
              <a:rPr lang="en" u="sng">
                <a:solidFill>
                  <a:srgbClr val="38761D"/>
                </a:solidFill>
              </a:rPr>
              <a:t>Answer Here</a:t>
            </a:r>
            <a:endParaRPr>
              <a:solidFill>
                <a:srgbClr val="38761D"/>
              </a:solidFill>
            </a:endParaRPr>
          </a:p>
        </p:txBody>
      </p:sp>
      <p:cxnSp>
        <p:nvCxnSpPr>
          <p:cNvPr id="80" name="Google Shape;80;p15"/>
          <p:cNvCxnSpPr/>
          <p:nvPr/>
        </p:nvCxnSpPr>
        <p:spPr>
          <a:xfrm>
            <a:off x="311700" y="2797675"/>
            <a:ext cx="977100" cy="0"/>
          </a:xfrm>
          <a:prstGeom prst="straightConnector1">
            <a:avLst/>
          </a:prstGeom>
          <a:noFill/>
          <a:ln w="38100" cap="flat" cmpd="sng">
            <a:solidFill>
              <a:schemeClr val="dk2"/>
            </a:solidFill>
            <a:prstDash val="solid"/>
            <a:round/>
            <a:headEnd type="none" w="med" len="med"/>
            <a:tailEnd type="none" w="med" len="med"/>
          </a:ln>
        </p:spPr>
      </p:cxnSp>
      <p:sp>
        <p:nvSpPr>
          <p:cNvPr id="81" name="Google Shape;81;p15"/>
          <p:cNvSpPr txBox="1"/>
          <p:nvPr/>
        </p:nvSpPr>
        <p:spPr>
          <a:xfrm>
            <a:off x="560900" y="1895350"/>
            <a:ext cx="561000" cy="80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E69138"/>
                </a:solidFill>
              </a:rPr>
              <a:t>3</a:t>
            </a:r>
            <a:endParaRPr sz="4800">
              <a:solidFill>
                <a:srgbClr val="E69138"/>
              </a:solidFill>
            </a:endParaRPr>
          </a:p>
        </p:txBody>
      </p:sp>
      <p:sp>
        <p:nvSpPr>
          <p:cNvPr id="82" name="Google Shape;82;p15"/>
          <p:cNvSpPr txBox="1"/>
          <p:nvPr/>
        </p:nvSpPr>
        <p:spPr>
          <a:xfrm>
            <a:off x="519750" y="2823750"/>
            <a:ext cx="561000" cy="950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38761D"/>
                </a:solidFill>
              </a:rPr>
              <a:t>8</a:t>
            </a:r>
            <a:endParaRPr>
              <a:solidFill>
                <a:srgbClr val="38761D"/>
              </a:solidFill>
            </a:endParaRPr>
          </a:p>
        </p:txBody>
      </p:sp>
      <p:sp>
        <p:nvSpPr>
          <p:cNvPr id="83" name="Google Shape;83;p15"/>
          <p:cNvSpPr txBox="1"/>
          <p:nvPr/>
        </p:nvSpPr>
        <p:spPr>
          <a:xfrm>
            <a:off x="383300" y="1152463"/>
            <a:ext cx="2649300" cy="80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What is the name for each part </a:t>
            </a:r>
            <a:endParaRPr/>
          </a:p>
          <a:p>
            <a:pPr marL="0" lvl="0" indent="0" algn="l" rtl="0">
              <a:spcBef>
                <a:spcPts val="0"/>
              </a:spcBef>
              <a:spcAft>
                <a:spcPts val="0"/>
              </a:spcAft>
              <a:buNone/>
            </a:pPr>
            <a:r>
              <a:rPr lang="en"/>
              <a:t>of the fraction?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Dividing Fractions Introduction</a:t>
            </a:r>
            <a:endParaRPr>
              <a:solidFill>
                <a:srgbClr val="FFFFFF"/>
              </a:solidFill>
            </a:endParaRPr>
          </a:p>
        </p:txBody>
      </p:sp>
      <p:sp>
        <p:nvSpPr>
          <p:cNvPr id="89" name="Google Shape;89;p16"/>
          <p:cNvSpPr txBox="1">
            <a:spLocks noGrp="1"/>
          </p:cNvSpPr>
          <p:nvPr>
            <p:ph type="body" idx="1"/>
          </p:nvPr>
        </p:nvSpPr>
        <p:spPr>
          <a:xfrm>
            <a:off x="311700" y="1152475"/>
            <a:ext cx="8520600" cy="1317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When you divide you are splitting items into even groups. You start with a set dividend (15) and split that into the desired number of groups based of the divisor (5).  15 ÷ 5 = visually this is happening. We start with 15 then put them in 5 equal groups.</a:t>
            </a:r>
            <a:endParaRPr>
              <a:solidFill>
                <a:srgbClr val="FFFFFF"/>
              </a:solidFill>
            </a:endParaRPr>
          </a:p>
        </p:txBody>
      </p:sp>
      <p:sp>
        <p:nvSpPr>
          <p:cNvPr id="90" name="Google Shape;90;p16"/>
          <p:cNvSpPr/>
          <p:nvPr/>
        </p:nvSpPr>
        <p:spPr>
          <a:xfrm>
            <a:off x="1119175" y="2470500"/>
            <a:ext cx="238200" cy="202500"/>
          </a:xfrm>
          <a:prstGeom prst="ellipse">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6"/>
          <p:cNvSpPr/>
          <p:nvPr/>
        </p:nvSpPr>
        <p:spPr>
          <a:xfrm>
            <a:off x="723900" y="2470500"/>
            <a:ext cx="238200" cy="202500"/>
          </a:xfrm>
          <a:prstGeom prst="ellipse">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6"/>
          <p:cNvSpPr/>
          <p:nvPr/>
        </p:nvSpPr>
        <p:spPr>
          <a:xfrm>
            <a:off x="723900" y="2852750"/>
            <a:ext cx="238200" cy="202500"/>
          </a:xfrm>
          <a:prstGeom prst="ellipse">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6"/>
          <p:cNvSpPr/>
          <p:nvPr/>
        </p:nvSpPr>
        <p:spPr>
          <a:xfrm>
            <a:off x="1119175" y="2852750"/>
            <a:ext cx="238200" cy="202500"/>
          </a:xfrm>
          <a:prstGeom prst="ellipse">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6"/>
          <p:cNvSpPr/>
          <p:nvPr/>
        </p:nvSpPr>
        <p:spPr>
          <a:xfrm>
            <a:off x="962100" y="3235000"/>
            <a:ext cx="238200" cy="202500"/>
          </a:xfrm>
          <a:prstGeom prst="ellipse">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6"/>
          <p:cNvSpPr/>
          <p:nvPr/>
        </p:nvSpPr>
        <p:spPr>
          <a:xfrm>
            <a:off x="1514450" y="3810075"/>
            <a:ext cx="238200" cy="202500"/>
          </a:xfrm>
          <a:prstGeom prst="ellipse">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6"/>
          <p:cNvSpPr/>
          <p:nvPr/>
        </p:nvSpPr>
        <p:spPr>
          <a:xfrm>
            <a:off x="557225" y="3307700"/>
            <a:ext cx="238200" cy="202500"/>
          </a:xfrm>
          <a:prstGeom prst="ellipse">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6"/>
          <p:cNvSpPr/>
          <p:nvPr/>
        </p:nvSpPr>
        <p:spPr>
          <a:xfrm>
            <a:off x="1119175" y="3617250"/>
            <a:ext cx="238200" cy="202500"/>
          </a:xfrm>
          <a:prstGeom prst="ellipse">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6"/>
          <p:cNvSpPr/>
          <p:nvPr/>
        </p:nvSpPr>
        <p:spPr>
          <a:xfrm>
            <a:off x="1564500" y="2470500"/>
            <a:ext cx="238200" cy="202500"/>
          </a:xfrm>
          <a:prstGeom prst="ellipse">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6"/>
          <p:cNvSpPr/>
          <p:nvPr/>
        </p:nvSpPr>
        <p:spPr>
          <a:xfrm>
            <a:off x="723900" y="3919550"/>
            <a:ext cx="238200" cy="202500"/>
          </a:xfrm>
          <a:prstGeom prst="ellipse">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6"/>
          <p:cNvSpPr/>
          <p:nvPr/>
        </p:nvSpPr>
        <p:spPr>
          <a:xfrm>
            <a:off x="1564500" y="2917025"/>
            <a:ext cx="238200" cy="202500"/>
          </a:xfrm>
          <a:prstGeom prst="ellipse">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6"/>
          <p:cNvSpPr/>
          <p:nvPr/>
        </p:nvSpPr>
        <p:spPr>
          <a:xfrm>
            <a:off x="1514450" y="3363550"/>
            <a:ext cx="238200" cy="202500"/>
          </a:xfrm>
          <a:prstGeom prst="ellipse">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6"/>
          <p:cNvSpPr/>
          <p:nvPr/>
        </p:nvSpPr>
        <p:spPr>
          <a:xfrm>
            <a:off x="962100" y="4186250"/>
            <a:ext cx="238200" cy="202500"/>
          </a:xfrm>
          <a:prstGeom prst="ellipse">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6"/>
          <p:cNvSpPr/>
          <p:nvPr/>
        </p:nvSpPr>
        <p:spPr>
          <a:xfrm>
            <a:off x="1357375" y="4186250"/>
            <a:ext cx="238200" cy="202500"/>
          </a:xfrm>
          <a:prstGeom prst="ellipse">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6"/>
          <p:cNvSpPr/>
          <p:nvPr/>
        </p:nvSpPr>
        <p:spPr>
          <a:xfrm>
            <a:off x="657225" y="3613625"/>
            <a:ext cx="238200" cy="202500"/>
          </a:xfrm>
          <a:prstGeom prst="ellipse">
            <a:avLst/>
          </a:prstGeom>
          <a:solidFill>
            <a:srgbClr val="FF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6"/>
          <p:cNvSpPr/>
          <p:nvPr/>
        </p:nvSpPr>
        <p:spPr>
          <a:xfrm>
            <a:off x="1888375" y="3055250"/>
            <a:ext cx="1416900" cy="1455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6"/>
          <p:cNvSpPr/>
          <p:nvPr/>
        </p:nvSpPr>
        <p:spPr>
          <a:xfrm>
            <a:off x="3326650" y="3119525"/>
            <a:ext cx="1416900" cy="1455000"/>
          </a:xfrm>
          <a:prstGeom prst="ellipse">
            <a:avLst/>
          </a:prstGeom>
          <a:solidFill>
            <a:srgbClr val="F4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6"/>
          <p:cNvSpPr/>
          <p:nvPr/>
        </p:nvSpPr>
        <p:spPr>
          <a:xfrm>
            <a:off x="4743550" y="3055250"/>
            <a:ext cx="1416900" cy="1455000"/>
          </a:xfrm>
          <a:prstGeom prst="ellipse">
            <a:avLst/>
          </a:prstGeom>
          <a:solidFill>
            <a:srgbClr val="FFF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6"/>
          <p:cNvSpPr/>
          <p:nvPr/>
        </p:nvSpPr>
        <p:spPr>
          <a:xfrm>
            <a:off x="6160450" y="3119525"/>
            <a:ext cx="1416900" cy="1455000"/>
          </a:xfrm>
          <a:prstGeom prst="ellipse">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6"/>
          <p:cNvSpPr/>
          <p:nvPr/>
        </p:nvSpPr>
        <p:spPr>
          <a:xfrm>
            <a:off x="7598725" y="3119525"/>
            <a:ext cx="1416900" cy="14550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6"/>
          <p:cNvSpPr txBox="1"/>
          <p:nvPr/>
        </p:nvSpPr>
        <p:spPr>
          <a:xfrm>
            <a:off x="2325300" y="2518175"/>
            <a:ext cx="61722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highlight>
                  <a:srgbClr val="FF00FF"/>
                </a:highlight>
              </a:rPr>
              <a:t>Split the dots evenly into the five groups.  </a:t>
            </a:r>
            <a:endParaRPr>
              <a:highlight>
                <a:srgbClr val="FF00FF"/>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7"/>
          <p:cNvSpPr txBox="1">
            <a:spLocks noGrp="1"/>
          </p:cNvSpPr>
          <p:nvPr>
            <p:ph type="title"/>
          </p:nvPr>
        </p:nvSpPr>
        <p:spPr>
          <a:xfrm>
            <a:off x="311700" y="445025"/>
            <a:ext cx="8520600" cy="572700"/>
          </a:xfrm>
          <a:prstGeom prst="rect">
            <a:avLst/>
          </a:prstGeom>
          <a:noFill/>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Dividing Fractions</a:t>
            </a:r>
            <a:endParaRPr>
              <a:solidFill>
                <a:srgbClr val="FFFFFF"/>
              </a:solidFill>
            </a:endParaRPr>
          </a:p>
        </p:txBody>
      </p:sp>
      <p:sp>
        <p:nvSpPr>
          <p:cNvPr id="116" name="Google Shape;116;p17"/>
          <p:cNvSpPr txBox="1">
            <a:spLocks noGrp="1"/>
          </p:cNvSpPr>
          <p:nvPr>
            <p:ph type="body" idx="1"/>
          </p:nvPr>
        </p:nvSpPr>
        <p:spPr>
          <a:xfrm>
            <a:off x="311700" y="1152475"/>
            <a:ext cx="8777700" cy="1344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While dividing fractions the same thing is happening, but it is easier to do if you think about it in another way. When you divide fractions you are trying to find out how many of the divisor will fit into the dividend. This strategy also works on normal division. We have  ½ ÷ ¼ = ?  This is asking is how many ¼ section pieces will fit in a ½ section piece. Let’s look at what is happening.</a:t>
            </a:r>
            <a:endParaRPr>
              <a:solidFill>
                <a:srgbClr val="FFFFFF"/>
              </a:solidFill>
            </a:endParaRPr>
          </a:p>
        </p:txBody>
      </p:sp>
      <p:sp>
        <p:nvSpPr>
          <p:cNvPr id="117" name="Google Shape;117;p17"/>
          <p:cNvSpPr txBox="1"/>
          <p:nvPr/>
        </p:nvSpPr>
        <p:spPr>
          <a:xfrm>
            <a:off x="1674075" y="2707725"/>
            <a:ext cx="1266900" cy="50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½ of the same object</a:t>
            </a:r>
            <a:endParaRPr>
              <a:solidFill>
                <a:srgbClr val="FFFFFF"/>
              </a:solidFill>
            </a:endParaRPr>
          </a:p>
        </p:txBody>
      </p:sp>
      <p:sp>
        <p:nvSpPr>
          <p:cNvPr id="118" name="Google Shape;118;p17"/>
          <p:cNvSpPr txBox="1"/>
          <p:nvPr/>
        </p:nvSpPr>
        <p:spPr>
          <a:xfrm>
            <a:off x="3938550" y="2631525"/>
            <a:ext cx="1266900" cy="50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¼ of the same object</a:t>
            </a:r>
            <a:endParaRPr>
              <a:solidFill>
                <a:srgbClr val="FFFFFF"/>
              </a:solidFill>
            </a:endParaRPr>
          </a:p>
        </p:txBody>
      </p:sp>
      <p:sp>
        <p:nvSpPr>
          <p:cNvPr id="119" name="Google Shape;119;p17"/>
          <p:cNvSpPr txBox="1"/>
          <p:nvPr/>
        </p:nvSpPr>
        <p:spPr>
          <a:xfrm>
            <a:off x="407175" y="2707725"/>
            <a:ext cx="1266900" cy="32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One whole object</a:t>
            </a:r>
            <a:endParaRPr>
              <a:solidFill>
                <a:srgbClr val="FFFFFF"/>
              </a:solidFill>
            </a:endParaRPr>
          </a:p>
        </p:txBody>
      </p:sp>
      <p:sp>
        <p:nvSpPr>
          <p:cNvPr id="120" name="Google Shape;120;p17"/>
          <p:cNvSpPr/>
          <p:nvPr/>
        </p:nvSpPr>
        <p:spPr>
          <a:xfrm>
            <a:off x="503650" y="3300425"/>
            <a:ext cx="728700" cy="7500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21" name="Google Shape;121;p17"/>
          <p:cNvCxnSpPr>
            <a:stCxn id="120" idx="0"/>
            <a:endCxn id="120" idx="2"/>
          </p:cNvCxnSpPr>
          <p:nvPr/>
        </p:nvCxnSpPr>
        <p:spPr>
          <a:xfrm>
            <a:off x="868000" y="3300425"/>
            <a:ext cx="0" cy="750000"/>
          </a:xfrm>
          <a:prstGeom prst="straightConnector1">
            <a:avLst/>
          </a:prstGeom>
          <a:noFill/>
          <a:ln w="9525" cap="flat" cmpd="sng">
            <a:solidFill>
              <a:srgbClr val="0000FF"/>
            </a:solidFill>
            <a:prstDash val="solid"/>
            <a:round/>
            <a:headEnd type="none" w="med" len="med"/>
            <a:tailEnd type="none" w="med" len="med"/>
          </a:ln>
        </p:spPr>
      </p:cxnSp>
      <p:cxnSp>
        <p:nvCxnSpPr>
          <p:cNvPr id="122" name="Google Shape;122;p17"/>
          <p:cNvCxnSpPr>
            <a:stCxn id="120" idx="1"/>
            <a:endCxn id="120" idx="3"/>
          </p:cNvCxnSpPr>
          <p:nvPr/>
        </p:nvCxnSpPr>
        <p:spPr>
          <a:xfrm>
            <a:off x="503650" y="3675425"/>
            <a:ext cx="728700" cy="0"/>
          </a:xfrm>
          <a:prstGeom prst="straightConnector1">
            <a:avLst/>
          </a:prstGeom>
          <a:noFill/>
          <a:ln w="9525" cap="flat" cmpd="sng">
            <a:solidFill>
              <a:srgbClr val="FF0000"/>
            </a:solidFill>
            <a:prstDash val="solid"/>
            <a:round/>
            <a:headEnd type="none" w="med" len="med"/>
            <a:tailEnd type="none" w="med" len="med"/>
          </a:ln>
        </p:spPr>
      </p:cxnSp>
      <p:sp>
        <p:nvSpPr>
          <p:cNvPr id="123" name="Google Shape;123;p17"/>
          <p:cNvSpPr/>
          <p:nvPr/>
        </p:nvSpPr>
        <p:spPr>
          <a:xfrm>
            <a:off x="1960975" y="3274475"/>
            <a:ext cx="364500" cy="750000"/>
          </a:xfrm>
          <a:prstGeom prst="rect">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7"/>
          <p:cNvSpPr/>
          <p:nvPr/>
        </p:nvSpPr>
        <p:spPr>
          <a:xfrm>
            <a:off x="4125375" y="3461975"/>
            <a:ext cx="364500" cy="3750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7"/>
          <p:cNvSpPr/>
          <p:nvPr/>
        </p:nvSpPr>
        <p:spPr>
          <a:xfrm>
            <a:off x="5464975" y="2432450"/>
            <a:ext cx="3279000" cy="24003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7"/>
          <p:cNvSpPr txBox="1"/>
          <p:nvPr/>
        </p:nvSpPr>
        <p:spPr>
          <a:xfrm>
            <a:off x="5518550" y="2465850"/>
            <a:ext cx="30540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Using the blocks below, drag the ¼ blocks to fill the ½ block below. How many blocks did you use?</a:t>
            </a:r>
            <a:endParaRPr/>
          </a:p>
        </p:txBody>
      </p:sp>
      <p:sp>
        <p:nvSpPr>
          <p:cNvPr id="127" name="Google Shape;127;p17"/>
          <p:cNvSpPr txBox="1"/>
          <p:nvPr/>
        </p:nvSpPr>
        <p:spPr>
          <a:xfrm>
            <a:off x="5593550" y="3231525"/>
            <a:ext cx="1356600" cy="32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FF0000"/>
                </a:solidFill>
              </a:rPr>
              <a:t>Answer Here</a:t>
            </a:r>
            <a:endParaRPr u="sng">
              <a:solidFill>
                <a:srgbClr val="FF0000"/>
              </a:solidFill>
            </a:endParaRPr>
          </a:p>
        </p:txBody>
      </p:sp>
      <p:sp>
        <p:nvSpPr>
          <p:cNvPr id="128" name="Google Shape;128;p17"/>
          <p:cNvSpPr/>
          <p:nvPr/>
        </p:nvSpPr>
        <p:spPr>
          <a:xfrm>
            <a:off x="5593550" y="3737625"/>
            <a:ext cx="364500" cy="750000"/>
          </a:xfrm>
          <a:prstGeom prst="rect">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7"/>
          <p:cNvSpPr/>
          <p:nvPr/>
        </p:nvSpPr>
        <p:spPr>
          <a:xfrm>
            <a:off x="6670400" y="3737625"/>
            <a:ext cx="364500" cy="3750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7"/>
          <p:cNvSpPr/>
          <p:nvPr/>
        </p:nvSpPr>
        <p:spPr>
          <a:xfrm>
            <a:off x="6150750" y="4112625"/>
            <a:ext cx="364500" cy="3750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7"/>
          <p:cNvSpPr/>
          <p:nvPr/>
        </p:nvSpPr>
        <p:spPr>
          <a:xfrm>
            <a:off x="7747250" y="3737625"/>
            <a:ext cx="364500" cy="3750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7"/>
          <p:cNvSpPr/>
          <p:nvPr/>
        </p:nvSpPr>
        <p:spPr>
          <a:xfrm>
            <a:off x="7799625" y="4221600"/>
            <a:ext cx="364500" cy="3750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8"/>
          <p:cNvSpPr txBox="1">
            <a:spLocks noGrp="1"/>
          </p:cNvSpPr>
          <p:nvPr>
            <p:ph type="title"/>
          </p:nvPr>
        </p:nvSpPr>
        <p:spPr>
          <a:xfrm>
            <a:off x="311700" y="43430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Dividing Fractions</a:t>
            </a:r>
            <a:endParaRPr>
              <a:solidFill>
                <a:srgbClr val="FFFFFF"/>
              </a:solidFill>
            </a:endParaRPr>
          </a:p>
        </p:txBody>
      </p:sp>
      <p:sp>
        <p:nvSpPr>
          <p:cNvPr id="138" name="Google Shape;138;p18"/>
          <p:cNvSpPr txBox="1">
            <a:spLocks noGrp="1"/>
          </p:cNvSpPr>
          <p:nvPr>
            <p:ph type="body" idx="1"/>
          </p:nvPr>
        </p:nvSpPr>
        <p:spPr>
          <a:xfrm>
            <a:off x="311700" y="1152475"/>
            <a:ext cx="8520600" cy="669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When you divide fractions sometimes you get an answer the answer does not fit perfectly. When this happens you must break the piece into smaller sections and have a fraction in your answer. Let's try to do ⅓ </a:t>
            </a:r>
            <a:r>
              <a:rPr lang="en">
                <a:solidFill>
                  <a:schemeClr val="lt1"/>
                </a:solidFill>
              </a:rPr>
              <a:t>÷ ⅛ =</a:t>
            </a:r>
            <a:endParaRPr>
              <a:solidFill>
                <a:srgbClr val="FFFFFF"/>
              </a:solidFill>
            </a:endParaRPr>
          </a:p>
        </p:txBody>
      </p:sp>
      <p:sp>
        <p:nvSpPr>
          <p:cNvPr id="139" name="Google Shape;139;p18"/>
          <p:cNvSpPr/>
          <p:nvPr/>
        </p:nvSpPr>
        <p:spPr>
          <a:xfrm>
            <a:off x="534575" y="2892375"/>
            <a:ext cx="678900" cy="611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8"/>
          <p:cNvSpPr txBox="1"/>
          <p:nvPr/>
        </p:nvSpPr>
        <p:spPr>
          <a:xfrm>
            <a:off x="266675" y="2244225"/>
            <a:ext cx="10953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One whole object</a:t>
            </a:r>
            <a:endParaRPr>
              <a:solidFill>
                <a:srgbClr val="FFFFFF"/>
              </a:solidFill>
            </a:endParaRPr>
          </a:p>
        </p:txBody>
      </p:sp>
      <p:cxnSp>
        <p:nvCxnSpPr>
          <p:cNvPr id="141" name="Google Shape;141;p18"/>
          <p:cNvCxnSpPr/>
          <p:nvPr/>
        </p:nvCxnSpPr>
        <p:spPr>
          <a:xfrm>
            <a:off x="749900" y="2816175"/>
            <a:ext cx="0" cy="721500"/>
          </a:xfrm>
          <a:prstGeom prst="straightConnector1">
            <a:avLst/>
          </a:prstGeom>
          <a:noFill/>
          <a:ln w="9525" cap="flat" cmpd="sng">
            <a:solidFill>
              <a:srgbClr val="0000FF"/>
            </a:solidFill>
            <a:prstDash val="solid"/>
            <a:round/>
            <a:headEnd type="none" w="med" len="med"/>
            <a:tailEnd type="none" w="med" len="med"/>
          </a:ln>
        </p:spPr>
      </p:cxnSp>
      <p:cxnSp>
        <p:nvCxnSpPr>
          <p:cNvPr id="142" name="Google Shape;142;p18"/>
          <p:cNvCxnSpPr/>
          <p:nvPr/>
        </p:nvCxnSpPr>
        <p:spPr>
          <a:xfrm>
            <a:off x="986150" y="2816175"/>
            <a:ext cx="0" cy="721500"/>
          </a:xfrm>
          <a:prstGeom prst="straightConnector1">
            <a:avLst/>
          </a:prstGeom>
          <a:noFill/>
          <a:ln w="9525" cap="flat" cmpd="sng">
            <a:solidFill>
              <a:srgbClr val="0000FF"/>
            </a:solidFill>
            <a:prstDash val="solid"/>
            <a:round/>
            <a:headEnd type="none" w="med" len="med"/>
            <a:tailEnd type="none" w="med" len="med"/>
          </a:ln>
        </p:spPr>
      </p:cxnSp>
      <p:cxnSp>
        <p:nvCxnSpPr>
          <p:cNvPr id="143" name="Google Shape;143;p18"/>
          <p:cNvCxnSpPr>
            <a:stCxn id="139" idx="1"/>
            <a:endCxn id="139" idx="3"/>
          </p:cNvCxnSpPr>
          <p:nvPr/>
        </p:nvCxnSpPr>
        <p:spPr>
          <a:xfrm>
            <a:off x="534575" y="3197925"/>
            <a:ext cx="678900" cy="0"/>
          </a:xfrm>
          <a:prstGeom prst="straightConnector1">
            <a:avLst/>
          </a:prstGeom>
          <a:noFill/>
          <a:ln w="9525" cap="flat" cmpd="sng">
            <a:solidFill>
              <a:srgbClr val="FF0000"/>
            </a:solidFill>
            <a:prstDash val="solid"/>
            <a:round/>
            <a:headEnd type="none" w="med" len="med"/>
            <a:tailEnd type="none" w="med" len="med"/>
          </a:ln>
        </p:spPr>
      </p:cxnSp>
      <p:cxnSp>
        <p:nvCxnSpPr>
          <p:cNvPr id="144" name="Google Shape;144;p18"/>
          <p:cNvCxnSpPr>
            <a:stCxn id="140" idx="2"/>
            <a:endCxn id="140" idx="2"/>
          </p:cNvCxnSpPr>
          <p:nvPr/>
        </p:nvCxnSpPr>
        <p:spPr>
          <a:xfrm>
            <a:off x="814325" y="2816925"/>
            <a:ext cx="0" cy="0"/>
          </a:xfrm>
          <a:prstGeom prst="straightConnector1">
            <a:avLst/>
          </a:prstGeom>
          <a:noFill/>
          <a:ln w="9525" cap="flat" cmpd="sng">
            <a:solidFill>
              <a:schemeClr val="dk2"/>
            </a:solidFill>
            <a:prstDash val="solid"/>
            <a:round/>
            <a:headEnd type="none" w="med" len="med"/>
            <a:tailEnd type="none" w="med" len="med"/>
          </a:ln>
        </p:spPr>
      </p:cxnSp>
      <p:cxnSp>
        <p:nvCxnSpPr>
          <p:cNvPr id="145" name="Google Shape;145;p18"/>
          <p:cNvCxnSpPr/>
          <p:nvPr/>
        </p:nvCxnSpPr>
        <p:spPr>
          <a:xfrm flipH="1">
            <a:off x="668775" y="2838225"/>
            <a:ext cx="4200" cy="677400"/>
          </a:xfrm>
          <a:prstGeom prst="straightConnector1">
            <a:avLst/>
          </a:prstGeom>
          <a:noFill/>
          <a:ln w="9525" cap="flat" cmpd="sng">
            <a:solidFill>
              <a:srgbClr val="FF0000"/>
            </a:solidFill>
            <a:prstDash val="solid"/>
            <a:round/>
            <a:headEnd type="none" w="med" len="med"/>
            <a:tailEnd type="none" w="med" len="med"/>
          </a:ln>
        </p:spPr>
      </p:cxnSp>
      <p:cxnSp>
        <p:nvCxnSpPr>
          <p:cNvPr id="146" name="Google Shape;146;p18"/>
          <p:cNvCxnSpPr/>
          <p:nvPr/>
        </p:nvCxnSpPr>
        <p:spPr>
          <a:xfrm flipH="1">
            <a:off x="1073850" y="2817525"/>
            <a:ext cx="4200" cy="666600"/>
          </a:xfrm>
          <a:prstGeom prst="straightConnector1">
            <a:avLst/>
          </a:prstGeom>
          <a:noFill/>
          <a:ln w="9525" cap="flat" cmpd="sng">
            <a:solidFill>
              <a:srgbClr val="FF0000"/>
            </a:solidFill>
            <a:prstDash val="solid"/>
            <a:round/>
            <a:headEnd type="none" w="med" len="med"/>
            <a:tailEnd type="none" w="med" len="med"/>
          </a:ln>
        </p:spPr>
      </p:cxnSp>
      <p:cxnSp>
        <p:nvCxnSpPr>
          <p:cNvPr id="147" name="Google Shape;147;p18"/>
          <p:cNvCxnSpPr/>
          <p:nvPr/>
        </p:nvCxnSpPr>
        <p:spPr>
          <a:xfrm flipH="1">
            <a:off x="869825" y="2816175"/>
            <a:ext cx="4200" cy="666600"/>
          </a:xfrm>
          <a:prstGeom prst="straightConnector1">
            <a:avLst/>
          </a:prstGeom>
          <a:noFill/>
          <a:ln w="9525" cap="flat" cmpd="sng">
            <a:solidFill>
              <a:srgbClr val="FF0000"/>
            </a:solidFill>
            <a:prstDash val="solid"/>
            <a:round/>
            <a:headEnd type="none" w="med" len="med"/>
            <a:tailEnd type="none" w="med" len="med"/>
          </a:ln>
        </p:spPr>
      </p:cxnSp>
      <p:sp>
        <p:nvSpPr>
          <p:cNvPr id="148" name="Google Shape;148;p18"/>
          <p:cNvSpPr txBox="1"/>
          <p:nvPr/>
        </p:nvSpPr>
        <p:spPr>
          <a:xfrm>
            <a:off x="1718075" y="2197275"/>
            <a:ext cx="1213500" cy="66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lt1"/>
                </a:solidFill>
              </a:rPr>
              <a:t>⅓ of the same object</a:t>
            </a:r>
            <a:endParaRPr/>
          </a:p>
        </p:txBody>
      </p:sp>
      <p:sp>
        <p:nvSpPr>
          <p:cNvPr id="149" name="Google Shape;149;p18"/>
          <p:cNvSpPr txBox="1"/>
          <p:nvPr/>
        </p:nvSpPr>
        <p:spPr>
          <a:xfrm>
            <a:off x="3670650" y="2273475"/>
            <a:ext cx="12135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lt1"/>
                </a:solidFill>
              </a:rPr>
              <a:t>⅛ of the same object</a:t>
            </a:r>
            <a:endParaRPr/>
          </a:p>
        </p:txBody>
      </p:sp>
      <p:sp>
        <p:nvSpPr>
          <p:cNvPr id="150" name="Google Shape;150;p18"/>
          <p:cNvSpPr/>
          <p:nvPr/>
        </p:nvSpPr>
        <p:spPr>
          <a:xfrm>
            <a:off x="311700" y="3891850"/>
            <a:ext cx="8520600" cy="1026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8"/>
          <p:cNvSpPr txBox="1"/>
          <p:nvPr/>
        </p:nvSpPr>
        <p:spPr>
          <a:xfrm>
            <a:off x="534575" y="3891850"/>
            <a:ext cx="8297700" cy="312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How many ⅛ blocks fit into the ⅓ blocks? Drag the blocks to answer the question.</a:t>
            </a:r>
            <a:endParaRPr/>
          </a:p>
        </p:txBody>
      </p:sp>
      <p:sp>
        <p:nvSpPr>
          <p:cNvPr id="152" name="Google Shape;152;p18"/>
          <p:cNvSpPr txBox="1"/>
          <p:nvPr/>
        </p:nvSpPr>
        <p:spPr>
          <a:xfrm>
            <a:off x="1267075" y="4815250"/>
            <a:ext cx="1213500" cy="382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FF0000"/>
                </a:solidFill>
              </a:rPr>
              <a:t>Answer Here</a:t>
            </a:r>
            <a:endParaRPr u="sng">
              <a:solidFill>
                <a:srgbClr val="FF0000"/>
              </a:solidFill>
            </a:endParaRPr>
          </a:p>
        </p:txBody>
      </p:sp>
      <p:sp>
        <p:nvSpPr>
          <p:cNvPr id="153" name="Google Shape;153;p18"/>
          <p:cNvSpPr/>
          <p:nvPr/>
        </p:nvSpPr>
        <p:spPr>
          <a:xfrm>
            <a:off x="1361975" y="4204150"/>
            <a:ext cx="202200" cy="611100"/>
          </a:xfrm>
          <a:prstGeom prst="rect">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8"/>
          <p:cNvSpPr/>
          <p:nvPr/>
        </p:nvSpPr>
        <p:spPr>
          <a:xfrm>
            <a:off x="2453075" y="4353550"/>
            <a:ext cx="136200" cy="312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8"/>
          <p:cNvSpPr/>
          <p:nvPr/>
        </p:nvSpPr>
        <p:spPr>
          <a:xfrm>
            <a:off x="1788038" y="4204150"/>
            <a:ext cx="136200" cy="312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8"/>
          <p:cNvSpPr/>
          <p:nvPr/>
        </p:nvSpPr>
        <p:spPr>
          <a:xfrm>
            <a:off x="4069900" y="2893725"/>
            <a:ext cx="136200" cy="312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8"/>
          <p:cNvSpPr/>
          <p:nvPr/>
        </p:nvSpPr>
        <p:spPr>
          <a:xfrm>
            <a:off x="2092188" y="2892363"/>
            <a:ext cx="202200" cy="611100"/>
          </a:xfrm>
          <a:prstGeom prst="rect">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8"/>
          <p:cNvSpPr/>
          <p:nvPr/>
        </p:nvSpPr>
        <p:spPr>
          <a:xfrm>
            <a:off x="2148100" y="4353550"/>
            <a:ext cx="136200" cy="312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8"/>
          <p:cNvSpPr/>
          <p:nvPr/>
        </p:nvSpPr>
        <p:spPr>
          <a:xfrm>
            <a:off x="3207400" y="4433800"/>
            <a:ext cx="136200" cy="312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868213" y="4433800"/>
            <a:ext cx="136200" cy="312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3478200" y="4249000"/>
            <a:ext cx="136200" cy="312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3749000" y="4353550"/>
            <a:ext cx="136200" cy="312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4088175" y="4353550"/>
            <a:ext cx="136200" cy="312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9"/>
          <p:cNvSpPr/>
          <p:nvPr/>
        </p:nvSpPr>
        <p:spPr>
          <a:xfrm>
            <a:off x="3135500" y="3505275"/>
            <a:ext cx="5208000" cy="1271100"/>
          </a:xfrm>
          <a:prstGeom prst="rect">
            <a:avLst/>
          </a:prstGeom>
          <a:solidFill>
            <a:srgbClr val="00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Dividing Fractions</a:t>
            </a:r>
            <a:endParaRPr>
              <a:solidFill>
                <a:srgbClr val="FFFFFF"/>
              </a:solidFill>
            </a:endParaRPr>
          </a:p>
        </p:txBody>
      </p:sp>
      <p:sp>
        <p:nvSpPr>
          <p:cNvPr id="170" name="Google Shape;170;p19"/>
          <p:cNvSpPr txBox="1">
            <a:spLocks noGrp="1"/>
          </p:cNvSpPr>
          <p:nvPr>
            <p:ph type="body" idx="1"/>
          </p:nvPr>
        </p:nvSpPr>
        <p:spPr>
          <a:xfrm>
            <a:off x="273150" y="1116675"/>
            <a:ext cx="8520600" cy="111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You could not make even groups because the pieces did not go in evenly. Only two pieces fit completely inside the shape. To fill the remaining space, we will need to cut a piece again to get them to fit evenly. To get an even fit you will take the denominator of the first fraction and multiply it by the numerator of the second fraction. Then cut the piece into that many equal pieces. We cut it into three pieces. </a:t>
            </a:r>
            <a:r>
              <a:rPr lang="en">
                <a:solidFill>
                  <a:srgbClr val="FFFFFF"/>
                </a:solidFill>
                <a:highlight>
                  <a:srgbClr val="00FFFF"/>
                </a:highlight>
              </a:rPr>
              <a:t> </a:t>
            </a:r>
            <a:r>
              <a:rPr lang="en">
                <a:solidFill>
                  <a:srgbClr val="000000"/>
                </a:solidFill>
                <a:highlight>
                  <a:srgbClr val="00FFFF"/>
                </a:highlight>
              </a:rPr>
              <a:t>Remember when we break the pieces again they become a different fraction altogether from your original fractions used.</a:t>
            </a:r>
            <a:r>
              <a:rPr lang="en">
                <a:solidFill>
                  <a:srgbClr val="FFFFFF"/>
                </a:solidFill>
                <a:highlight>
                  <a:srgbClr val="00FFFF"/>
                </a:highlight>
              </a:rPr>
              <a:t> </a:t>
            </a:r>
            <a:endParaRPr>
              <a:solidFill>
                <a:srgbClr val="FFFFFF"/>
              </a:solidFill>
              <a:highlight>
                <a:srgbClr val="00FFFF"/>
              </a:highlight>
            </a:endParaRPr>
          </a:p>
          <a:p>
            <a:pPr marL="0" lvl="0" indent="0" algn="l" rtl="0">
              <a:spcBef>
                <a:spcPts val="1600"/>
              </a:spcBef>
              <a:spcAft>
                <a:spcPts val="1600"/>
              </a:spcAft>
              <a:buNone/>
            </a:pPr>
            <a:endParaRPr>
              <a:solidFill>
                <a:srgbClr val="FFFFFF"/>
              </a:solidFill>
            </a:endParaRPr>
          </a:p>
        </p:txBody>
      </p:sp>
      <p:sp>
        <p:nvSpPr>
          <p:cNvPr id="171" name="Google Shape;171;p19"/>
          <p:cNvSpPr/>
          <p:nvPr/>
        </p:nvSpPr>
        <p:spPr>
          <a:xfrm>
            <a:off x="140225" y="3483800"/>
            <a:ext cx="2970300" cy="1359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9"/>
          <p:cNvSpPr/>
          <p:nvPr/>
        </p:nvSpPr>
        <p:spPr>
          <a:xfrm>
            <a:off x="311700" y="4151700"/>
            <a:ext cx="202200" cy="624600"/>
          </a:xfrm>
          <a:prstGeom prst="rect">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9"/>
          <p:cNvSpPr/>
          <p:nvPr/>
        </p:nvSpPr>
        <p:spPr>
          <a:xfrm>
            <a:off x="311688" y="4464000"/>
            <a:ext cx="136200" cy="312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9"/>
          <p:cNvSpPr/>
          <p:nvPr/>
        </p:nvSpPr>
        <p:spPr>
          <a:xfrm>
            <a:off x="311700" y="4151700"/>
            <a:ext cx="136200" cy="312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9"/>
          <p:cNvSpPr/>
          <p:nvPr/>
        </p:nvSpPr>
        <p:spPr>
          <a:xfrm>
            <a:off x="793125" y="4464000"/>
            <a:ext cx="136200" cy="312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76" name="Google Shape;176;p19"/>
          <p:cNvCxnSpPr/>
          <p:nvPr/>
        </p:nvCxnSpPr>
        <p:spPr>
          <a:xfrm>
            <a:off x="839794" y="4464000"/>
            <a:ext cx="0" cy="312300"/>
          </a:xfrm>
          <a:prstGeom prst="straightConnector1">
            <a:avLst/>
          </a:prstGeom>
          <a:noFill/>
          <a:ln w="9525" cap="flat" cmpd="sng">
            <a:solidFill>
              <a:srgbClr val="00FF00"/>
            </a:solidFill>
            <a:prstDash val="solid"/>
            <a:round/>
            <a:headEnd type="none" w="med" len="med"/>
            <a:tailEnd type="none" w="med" len="med"/>
          </a:ln>
        </p:spPr>
      </p:cxnSp>
      <p:cxnSp>
        <p:nvCxnSpPr>
          <p:cNvPr id="177" name="Google Shape;177;p19"/>
          <p:cNvCxnSpPr/>
          <p:nvPr/>
        </p:nvCxnSpPr>
        <p:spPr>
          <a:xfrm>
            <a:off x="882656" y="4464000"/>
            <a:ext cx="0" cy="312300"/>
          </a:xfrm>
          <a:prstGeom prst="straightConnector1">
            <a:avLst/>
          </a:prstGeom>
          <a:noFill/>
          <a:ln w="9525" cap="flat" cmpd="sng">
            <a:solidFill>
              <a:srgbClr val="FFFF00"/>
            </a:solidFill>
            <a:prstDash val="solid"/>
            <a:round/>
            <a:headEnd type="none" w="med" len="med"/>
            <a:tailEnd type="none" w="med" len="med"/>
          </a:ln>
        </p:spPr>
      </p:cxnSp>
      <p:sp>
        <p:nvSpPr>
          <p:cNvPr id="178" name="Google Shape;178;p19"/>
          <p:cNvSpPr/>
          <p:nvPr/>
        </p:nvSpPr>
        <p:spPr>
          <a:xfrm>
            <a:off x="1274538" y="4464000"/>
            <a:ext cx="66000" cy="312300"/>
          </a:xfrm>
          <a:prstGeom prst="rect">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9"/>
          <p:cNvSpPr/>
          <p:nvPr/>
        </p:nvSpPr>
        <p:spPr>
          <a:xfrm>
            <a:off x="1068938" y="4410325"/>
            <a:ext cx="66000" cy="312300"/>
          </a:xfrm>
          <a:prstGeom prst="rect">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9"/>
          <p:cNvSpPr/>
          <p:nvPr/>
        </p:nvSpPr>
        <p:spPr>
          <a:xfrm>
            <a:off x="1592450" y="4464000"/>
            <a:ext cx="66000" cy="312300"/>
          </a:xfrm>
          <a:prstGeom prst="rect">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9"/>
          <p:cNvSpPr/>
          <p:nvPr/>
        </p:nvSpPr>
        <p:spPr>
          <a:xfrm>
            <a:off x="3325525" y="4002300"/>
            <a:ext cx="678900" cy="611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9"/>
          <p:cNvSpPr/>
          <p:nvPr/>
        </p:nvSpPr>
        <p:spPr>
          <a:xfrm>
            <a:off x="4369800" y="4024900"/>
            <a:ext cx="202200" cy="611100"/>
          </a:xfrm>
          <a:prstGeom prst="rect">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9"/>
          <p:cNvSpPr/>
          <p:nvPr/>
        </p:nvSpPr>
        <p:spPr>
          <a:xfrm>
            <a:off x="5334250" y="4323700"/>
            <a:ext cx="136200" cy="312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9"/>
          <p:cNvSpPr/>
          <p:nvPr/>
        </p:nvSpPr>
        <p:spPr>
          <a:xfrm>
            <a:off x="5912200" y="4323700"/>
            <a:ext cx="66000" cy="312300"/>
          </a:xfrm>
          <a:prstGeom prst="rect">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9"/>
          <p:cNvSpPr txBox="1"/>
          <p:nvPr/>
        </p:nvSpPr>
        <p:spPr>
          <a:xfrm>
            <a:off x="283450" y="3538475"/>
            <a:ext cx="2970300" cy="72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Fit the broken pieces into the </a:t>
            </a:r>
            <a:endParaRPr/>
          </a:p>
          <a:p>
            <a:pPr marL="0" lvl="0" indent="0" algn="l" rtl="0">
              <a:spcBef>
                <a:spcPts val="0"/>
              </a:spcBef>
              <a:spcAft>
                <a:spcPts val="0"/>
              </a:spcAft>
              <a:buNone/>
            </a:pPr>
            <a:r>
              <a:rPr lang="en"/>
              <a:t>remaining area to find a proper fit.</a:t>
            </a:r>
            <a:endParaRPr/>
          </a:p>
        </p:txBody>
      </p:sp>
      <p:sp>
        <p:nvSpPr>
          <p:cNvPr id="186" name="Google Shape;186;p19"/>
          <p:cNvSpPr txBox="1"/>
          <p:nvPr/>
        </p:nvSpPr>
        <p:spPr>
          <a:xfrm>
            <a:off x="3296575" y="3655625"/>
            <a:ext cx="3049500" cy="312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1                  ⅓                ⅛        1/24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Dividing Fractions</a:t>
            </a:r>
            <a:endParaRPr>
              <a:solidFill>
                <a:srgbClr val="FFFFFF"/>
              </a:solidFill>
            </a:endParaRPr>
          </a:p>
        </p:txBody>
      </p:sp>
      <p:sp>
        <p:nvSpPr>
          <p:cNvPr id="192" name="Google Shape;192;p20"/>
          <p:cNvSpPr txBox="1">
            <a:spLocks noGrp="1"/>
          </p:cNvSpPr>
          <p:nvPr>
            <p:ph type="body" idx="1"/>
          </p:nvPr>
        </p:nvSpPr>
        <p:spPr>
          <a:xfrm>
            <a:off x="311700" y="1152475"/>
            <a:ext cx="8520600" cy="752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Now let us discover the answer to this problem. We know we used 2 full ⅛ pieces to fill the space. Then we had to cut a piece in three to evenly fit into the space. We used two of the three cut pieces. The answer to the problem is 2 ⅔ pieces to fit properly into the full ⅛ section. </a:t>
            </a:r>
            <a:endParaRPr>
              <a:solidFill>
                <a:srgbClr val="FFFFFF"/>
              </a:solidFill>
            </a:endParaRPr>
          </a:p>
        </p:txBody>
      </p:sp>
      <p:sp>
        <p:nvSpPr>
          <p:cNvPr id="193" name="Google Shape;193;p20"/>
          <p:cNvSpPr/>
          <p:nvPr/>
        </p:nvSpPr>
        <p:spPr>
          <a:xfrm>
            <a:off x="3253750" y="2548800"/>
            <a:ext cx="5208000" cy="2227500"/>
          </a:xfrm>
          <a:prstGeom prst="rect">
            <a:avLst/>
          </a:prstGeom>
          <a:solidFill>
            <a:srgbClr val="00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0"/>
          <p:cNvSpPr/>
          <p:nvPr/>
        </p:nvSpPr>
        <p:spPr>
          <a:xfrm>
            <a:off x="140225" y="3483800"/>
            <a:ext cx="2970300" cy="1359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0"/>
          <p:cNvSpPr/>
          <p:nvPr/>
        </p:nvSpPr>
        <p:spPr>
          <a:xfrm>
            <a:off x="311700" y="4151700"/>
            <a:ext cx="202200" cy="624600"/>
          </a:xfrm>
          <a:prstGeom prst="rect">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0"/>
          <p:cNvSpPr/>
          <p:nvPr/>
        </p:nvSpPr>
        <p:spPr>
          <a:xfrm>
            <a:off x="311688" y="4464000"/>
            <a:ext cx="136200" cy="312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0"/>
          <p:cNvSpPr/>
          <p:nvPr/>
        </p:nvSpPr>
        <p:spPr>
          <a:xfrm>
            <a:off x="311700" y="4151700"/>
            <a:ext cx="136200" cy="312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0"/>
          <p:cNvSpPr/>
          <p:nvPr/>
        </p:nvSpPr>
        <p:spPr>
          <a:xfrm>
            <a:off x="447888" y="4151700"/>
            <a:ext cx="66000" cy="312300"/>
          </a:xfrm>
          <a:prstGeom prst="rect">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0"/>
          <p:cNvSpPr/>
          <p:nvPr/>
        </p:nvSpPr>
        <p:spPr>
          <a:xfrm>
            <a:off x="447900" y="4464000"/>
            <a:ext cx="66000" cy="312300"/>
          </a:xfrm>
          <a:prstGeom prst="rect">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0"/>
          <p:cNvSpPr/>
          <p:nvPr/>
        </p:nvSpPr>
        <p:spPr>
          <a:xfrm>
            <a:off x="3325525" y="4002300"/>
            <a:ext cx="678900" cy="611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0"/>
          <p:cNvSpPr/>
          <p:nvPr/>
        </p:nvSpPr>
        <p:spPr>
          <a:xfrm>
            <a:off x="4369800" y="4024900"/>
            <a:ext cx="202200" cy="611100"/>
          </a:xfrm>
          <a:prstGeom prst="rect">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0"/>
          <p:cNvSpPr/>
          <p:nvPr/>
        </p:nvSpPr>
        <p:spPr>
          <a:xfrm>
            <a:off x="5334250" y="4323700"/>
            <a:ext cx="136200" cy="3123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0"/>
          <p:cNvSpPr/>
          <p:nvPr/>
        </p:nvSpPr>
        <p:spPr>
          <a:xfrm>
            <a:off x="5912200" y="4323700"/>
            <a:ext cx="66000" cy="312300"/>
          </a:xfrm>
          <a:prstGeom prst="rect">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0"/>
          <p:cNvSpPr txBox="1"/>
          <p:nvPr/>
        </p:nvSpPr>
        <p:spPr>
          <a:xfrm>
            <a:off x="283450" y="3538475"/>
            <a:ext cx="2970300" cy="72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p20"/>
          <p:cNvSpPr txBox="1"/>
          <p:nvPr/>
        </p:nvSpPr>
        <p:spPr>
          <a:xfrm>
            <a:off x="3296575" y="3655625"/>
            <a:ext cx="3049500" cy="312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1                  ⅓                ⅛        1/24 </a:t>
            </a:r>
            <a:endParaRPr/>
          </a:p>
        </p:txBody>
      </p:sp>
      <p:sp>
        <p:nvSpPr>
          <p:cNvPr id="206" name="Google Shape;206;p20"/>
          <p:cNvSpPr txBox="1"/>
          <p:nvPr/>
        </p:nvSpPr>
        <p:spPr>
          <a:xfrm>
            <a:off x="3325525" y="2604900"/>
            <a:ext cx="50112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The size of each piece used.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Dividing fractions</a:t>
            </a:r>
            <a:endParaRPr>
              <a:solidFill>
                <a:srgbClr val="FFFFFF"/>
              </a:solidFill>
            </a:endParaRPr>
          </a:p>
        </p:txBody>
      </p:sp>
      <p:sp>
        <p:nvSpPr>
          <p:cNvPr id="212" name="Google Shape;212;p21"/>
          <p:cNvSpPr txBox="1">
            <a:spLocks noGrp="1"/>
          </p:cNvSpPr>
          <p:nvPr>
            <p:ph type="body" idx="1"/>
          </p:nvPr>
        </p:nvSpPr>
        <p:spPr>
          <a:xfrm>
            <a:off x="183125" y="1017725"/>
            <a:ext cx="8520600" cy="1168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Sometimes you may have a fraction that uses more than one on the numerators of the fractions when this happens you simply pull the whole section it refers to.</a:t>
            </a:r>
            <a:endParaRPr>
              <a:solidFill>
                <a:srgbClr val="FFFFFF"/>
              </a:solidFill>
            </a:endParaRPr>
          </a:p>
          <a:p>
            <a:pPr marL="0" lvl="0" indent="0" algn="ctr" rtl="0">
              <a:spcBef>
                <a:spcPts val="1600"/>
              </a:spcBef>
              <a:spcAft>
                <a:spcPts val="1600"/>
              </a:spcAft>
              <a:buNone/>
            </a:pPr>
            <a:r>
              <a:rPr lang="en">
                <a:solidFill>
                  <a:srgbClr val="FFFFFF"/>
                </a:solidFill>
              </a:rPr>
              <a:t>⅞ ÷ ⅔ =</a:t>
            </a:r>
            <a:endParaRPr>
              <a:solidFill>
                <a:srgbClr val="FFFFFF"/>
              </a:solidFill>
            </a:endParaRPr>
          </a:p>
        </p:txBody>
      </p:sp>
      <p:sp>
        <p:nvSpPr>
          <p:cNvPr id="213" name="Google Shape;213;p21"/>
          <p:cNvSpPr/>
          <p:nvPr/>
        </p:nvSpPr>
        <p:spPr>
          <a:xfrm>
            <a:off x="514350" y="3000525"/>
            <a:ext cx="1548600" cy="1682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1"/>
          <p:cNvSpPr txBox="1"/>
          <p:nvPr/>
        </p:nvSpPr>
        <p:spPr>
          <a:xfrm>
            <a:off x="1125150" y="2518175"/>
            <a:ext cx="6172200" cy="33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1                       ⅞                               ⅔                                 </a:t>
            </a:r>
            <a:endParaRPr>
              <a:solidFill>
                <a:srgbClr val="FFFFFF"/>
              </a:solidFill>
            </a:endParaRPr>
          </a:p>
        </p:txBody>
      </p:sp>
      <p:cxnSp>
        <p:nvCxnSpPr>
          <p:cNvPr id="215" name="Google Shape;215;p21"/>
          <p:cNvCxnSpPr/>
          <p:nvPr/>
        </p:nvCxnSpPr>
        <p:spPr>
          <a:xfrm>
            <a:off x="919800" y="3000525"/>
            <a:ext cx="0" cy="1682100"/>
          </a:xfrm>
          <a:prstGeom prst="straightConnector1">
            <a:avLst/>
          </a:prstGeom>
          <a:noFill/>
          <a:ln w="9525" cap="flat" cmpd="sng">
            <a:solidFill>
              <a:srgbClr val="9900FF"/>
            </a:solidFill>
            <a:prstDash val="solid"/>
            <a:round/>
            <a:headEnd type="none" w="med" len="med"/>
            <a:tailEnd type="none" w="med" len="med"/>
          </a:ln>
        </p:spPr>
      </p:cxnSp>
      <p:cxnSp>
        <p:nvCxnSpPr>
          <p:cNvPr id="216" name="Google Shape;216;p21"/>
          <p:cNvCxnSpPr>
            <a:stCxn id="213" idx="1"/>
            <a:endCxn id="213" idx="3"/>
          </p:cNvCxnSpPr>
          <p:nvPr/>
        </p:nvCxnSpPr>
        <p:spPr>
          <a:xfrm>
            <a:off x="514350" y="3841575"/>
            <a:ext cx="1548600" cy="0"/>
          </a:xfrm>
          <a:prstGeom prst="straightConnector1">
            <a:avLst/>
          </a:prstGeom>
          <a:noFill/>
          <a:ln w="9525" cap="flat" cmpd="sng">
            <a:solidFill>
              <a:srgbClr val="9900FF"/>
            </a:solidFill>
            <a:prstDash val="solid"/>
            <a:round/>
            <a:headEnd type="none" w="med" len="med"/>
            <a:tailEnd type="none" w="med" len="med"/>
          </a:ln>
        </p:spPr>
      </p:cxnSp>
      <p:cxnSp>
        <p:nvCxnSpPr>
          <p:cNvPr id="217" name="Google Shape;217;p21"/>
          <p:cNvCxnSpPr/>
          <p:nvPr/>
        </p:nvCxnSpPr>
        <p:spPr>
          <a:xfrm>
            <a:off x="1300800" y="3000525"/>
            <a:ext cx="0" cy="1682100"/>
          </a:xfrm>
          <a:prstGeom prst="straightConnector1">
            <a:avLst/>
          </a:prstGeom>
          <a:noFill/>
          <a:ln w="9525" cap="flat" cmpd="sng">
            <a:solidFill>
              <a:srgbClr val="9900FF"/>
            </a:solidFill>
            <a:prstDash val="solid"/>
            <a:round/>
            <a:headEnd type="none" w="med" len="med"/>
            <a:tailEnd type="none" w="med" len="med"/>
          </a:ln>
        </p:spPr>
      </p:cxnSp>
      <p:cxnSp>
        <p:nvCxnSpPr>
          <p:cNvPr id="218" name="Google Shape;218;p21"/>
          <p:cNvCxnSpPr/>
          <p:nvPr/>
        </p:nvCxnSpPr>
        <p:spPr>
          <a:xfrm>
            <a:off x="1681800" y="3000525"/>
            <a:ext cx="0" cy="1682100"/>
          </a:xfrm>
          <a:prstGeom prst="straightConnector1">
            <a:avLst/>
          </a:prstGeom>
          <a:noFill/>
          <a:ln w="9525" cap="flat" cmpd="sng">
            <a:solidFill>
              <a:srgbClr val="9900FF"/>
            </a:solidFill>
            <a:prstDash val="solid"/>
            <a:round/>
            <a:headEnd type="none" w="med" len="med"/>
            <a:tailEnd type="none" w="med" len="med"/>
          </a:ln>
        </p:spPr>
      </p:cxnSp>
      <p:sp>
        <p:nvSpPr>
          <p:cNvPr id="219" name="Google Shape;219;p21"/>
          <p:cNvSpPr/>
          <p:nvPr/>
        </p:nvSpPr>
        <p:spPr>
          <a:xfrm>
            <a:off x="2121288" y="3000525"/>
            <a:ext cx="1548600" cy="1682100"/>
          </a:xfrm>
          <a:prstGeom prst="corner">
            <a:avLst>
              <a:gd name="adj1" fmla="val 53273"/>
              <a:gd name="adj2" fmla="val 75423"/>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0" name="Google Shape;220;p21"/>
          <p:cNvCxnSpPr/>
          <p:nvPr/>
        </p:nvCxnSpPr>
        <p:spPr>
          <a:xfrm>
            <a:off x="1026713" y="3000525"/>
            <a:ext cx="0" cy="1682100"/>
          </a:xfrm>
          <a:prstGeom prst="straightConnector1">
            <a:avLst/>
          </a:prstGeom>
          <a:noFill/>
          <a:ln w="9525" cap="flat" cmpd="sng">
            <a:solidFill>
              <a:srgbClr val="00FFFF"/>
            </a:solidFill>
            <a:prstDash val="solid"/>
            <a:round/>
            <a:headEnd type="none" w="med" len="med"/>
            <a:tailEnd type="none" w="med" len="med"/>
          </a:ln>
        </p:spPr>
      </p:cxnSp>
      <p:cxnSp>
        <p:nvCxnSpPr>
          <p:cNvPr id="221" name="Google Shape;221;p21"/>
          <p:cNvCxnSpPr/>
          <p:nvPr/>
        </p:nvCxnSpPr>
        <p:spPr>
          <a:xfrm>
            <a:off x="1560113" y="3000525"/>
            <a:ext cx="0" cy="1682100"/>
          </a:xfrm>
          <a:prstGeom prst="straightConnector1">
            <a:avLst/>
          </a:prstGeom>
          <a:noFill/>
          <a:ln w="9525" cap="flat" cmpd="sng">
            <a:solidFill>
              <a:srgbClr val="00FFFF"/>
            </a:solidFill>
            <a:prstDash val="solid"/>
            <a:round/>
            <a:headEnd type="none" w="med" len="med"/>
            <a:tailEnd type="none" w="med" len="med"/>
          </a:ln>
        </p:spPr>
      </p:cxnSp>
      <p:sp>
        <p:nvSpPr>
          <p:cNvPr id="222" name="Google Shape;222;p21"/>
          <p:cNvSpPr/>
          <p:nvPr/>
        </p:nvSpPr>
        <p:spPr>
          <a:xfrm>
            <a:off x="3775875" y="3000525"/>
            <a:ext cx="1031100" cy="1682100"/>
          </a:xfrm>
          <a:prstGeom prst="rect">
            <a:avLst/>
          </a:prstGeom>
          <a:solidFill>
            <a:srgbClr val="00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1"/>
          <p:cNvSpPr/>
          <p:nvPr/>
        </p:nvSpPr>
        <p:spPr>
          <a:xfrm>
            <a:off x="7405500" y="2914800"/>
            <a:ext cx="1031100" cy="1682100"/>
          </a:xfrm>
          <a:prstGeom prst="rect">
            <a:avLst/>
          </a:prstGeom>
          <a:solidFill>
            <a:srgbClr val="00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1"/>
          <p:cNvSpPr/>
          <p:nvPr/>
        </p:nvSpPr>
        <p:spPr>
          <a:xfrm>
            <a:off x="6149350" y="2914800"/>
            <a:ext cx="1031100" cy="1682100"/>
          </a:xfrm>
          <a:prstGeom prst="rect">
            <a:avLst/>
          </a:prstGeom>
          <a:solidFill>
            <a:srgbClr val="00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833</Words>
  <Application>Microsoft Office PowerPoint</Application>
  <PresentationFormat>On-screen Show (16:9)</PresentationFormat>
  <Paragraphs>90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Simple Light</vt:lpstr>
      <vt:lpstr>6.NS.1 part 1</vt:lpstr>
      <vt:lpstr>Important Vocabulary</vt:lpstr>
      <vt:lpstr>More Vocabulary</vt:lpstr>
      <vt:lpstr>Dividing Fractions Introduction</vt:lpstr>
      <vt:lpstr>Dividing Fractions</vt:lpstr>
      <vt:lpstr>Dividing Fractions</vt:lpstr>
      <vt:lpstr>Dividing Fractions</vt:lpstr>
      <vt:lpstr>Dividing Fractions</vt:lpstr>
      <vt:lpstr>Dividing fractions</vt:lpstr>
      <vt:lpstr>Dividing Fractions</vt:lpstr>
      <vt:lpstr>Solving Practice</vt:lpstr>
      <vt:lpstr>6NS.1 part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6.NS.1 part 1</dc:title>
  <dc:creator>Larene Ann Bowen</dc:creator>
  <cp:lastModifiedBy>Larene Ann Bowen</cp:lastModifiedBy>
  <cp:revision>1</cp:revision>
  <dcterms:modified xsi:type="dcterms:W3CDTF">2020-04-25T07:49:27Z</dcterms:modified>
</cp:coreProperties>
</file>